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D95311-319D-4891-BF3B-A4A8268847D6}" type="datetimeFigureOut">
              <a:rPr lang="en-US" smtClean="0"/>
              <a:t>4/20/2021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E109C2-15F7-4B14-BC9B-AA54C0598010}" type="slidenum">
              <a:rPr lang="en-US" smtClean="0"/>
              <a:t>‹#›</a:t>
            </a:fld>
            <a:endParaRPr lang="en-US"/>
          </a:p>
        </p:txBody>
      </p:sp>
    </p:spTree>
    <p:extLst>
      <p:ext uri="{BB962C8B-B14F-4D97-AF65-F5344CB8AC3E}">
        <p14:creationId xmlns:p14="http://schemas.microsoft.com/office/powerpoint/2010/main" val="1078200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The older people in society are vulnerable, and thus, neglect or exploitation can adversely affect the individual. Neglect at the personal level can be caused by the mental or physical health of the victim, the relationship between the caregiver and the victim and the perception of the community to older adults. Some communities isolate the elderly and thus cause psychological problems to the person. This results in clinical issues to the individual, such as depression and anxiety.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2</a:t>
            </a:fld>
            <a:endParaRPr lang="en-US"/>
          </a:p>
        </p:txBody>
      </p:sp>
    </p:spTree>
    <p:extLst>
      <p:ext uri="{BB962C8B-B14F-4D97-AF65-F5344CB8AC3E}">
        <p14:creationId xmlns:p14="http://schemas.microsoft.com/office/powerpoint/2010/main" val="23868476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He/she perceives religion and belief by the past events, and thus, when the mind is distracted and interfered with, these creations are withdrawn and therefore affect the practice of spiritual faith. If the practice of spiritual belief is a major aspect of individual life, depression, anxiety, cognitive decline, and substance use results in a decrease in practice and thus interfering with his/her spiritual life.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11</a:t>
            </a:fld>
            <a:endParaRPr lang="en-US"/>
          </a:p>
        </p:txBody>
      </p:sp>
    </p:spTree>
    <p:extLst>
      <p:ext uri="{BB962C8B-B14F-4D97-AF65-F5344CB8AC3E}">
        <p14:creationId xmlns:p14="http://schemas.microsoft.com/office/powerpoint/2010/main" val="3711500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 Other physical abuses include; involuntary isolation, forced feeding or withdrawal of food and restricting the movement of the individual. As a result, the person is denied his or her security and thus lives with fear. Also, it may result in broken arms and one of the victim.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12</a:t>
            </a:fld>
            <a:endParaRPr lang="en-US"/>
          </a:p>
        </p:txBody>
      </p:sp>
    </p:spTree>
    <p:extLst>
      <p:ext uri="{BB962C8B-B14F-4D97-AF65-F5344CB8AC3E}">
        <p14:creationId xmlns:p14="http://schemas.microsoft.com/office/powerpoint/2010/main" val="1386682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 This violates their rights and is even against their body demands. Sexual abuse commonly results from substance use and depression that interfere with body response actions. The perpetrator may force the elderly to sexuality to meet his or her sexual desires. This may result in bodily injuries of the victim (</a:t>
            </a:r>
            <a:r>
              <a:rPr lang="en-US" sz="1200" dirty="0" err="1" smtClean="0">
                <a:effectLst/>
                <a:latin typeface="Times New Roman"/>
                <a:ea typeface="Calibri"/>
              </a:rPr>
              <a:t>Lachs</a:t>
            </a:r>
            <a:r>
              <a:rPr lang="en-US" sz="1200" dirty="0" smtClean="0">
                <a:effectLst/>
                <a:latin typeface="Times New Roman"/>
                <a:ea typeface="Calibri"/>
              </a:rPr>
              <a:t> &amp; </a:t>
            </a:r>
            <a:r>
              <a:rPr lang="en-US" sz="1200" dirty="0" err="1" smtClean="0">
                <a:effectLst/>
                <a:latin typeface="Times New Roman"/>
                <a:ea typeface="Calibri"/>
              </a:rPr>
              <a:t>Pillemer</a:t>
            </a:r>
            <a:r>
              <a:rPr lang="en-US" sz="1200" dirty="0" smtClean="0">
                <a:effectLst/>
                <a:latin typeface="Times New Roman"/>
                <a:ea typeface="Calibri"/>
              </a:rPr>
              <a:t> 2015).</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13</a:t>
            </a:fld>
            <a:endParaRPr lang="en-US"/>
          </a:p>
        </p:txBody>
      </p:sp>
    </p:spTree>
    <p:extLst>
      <p:ext uri="{BB962C8B-B14F-4D97-AF65-F5344CB8AC3E}">
        <p14:creationId xmlns:p14="http://schemas.microsoft.com/office/powerpoint/2010/main" val="1616709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Change of </a:t>
            </a:r>
            <a:r>
              <a:rPr lang="en-US" sz="1200" dirty="0" err="1" smtClean="0">
                <a:effectLst/>
                <a:latin typeface="Times New Roman"/>
                <a:ea typeface="Calibri"/>
              </a:rPr>
              <a:t>behaviour</a:t>
            </a:r>
            <a:r>
              <a:rPr lang="en-US" sz="1200" dirty="0" smtClean="0">
                <a:effectLst/>
                <a:latin typeface="Times New Roman"/>
                <a:ea typeface="Calibri"/>
              </a:rPr>
              <a:t> is another sign that an elderly adult is undergoing physical abuse. Mostly, these people start fearing people and may isolate themselves while in mass. Those courageous ones can report being kicked, mistreated, or slapped by the person involved or the authority. Also, laboratory tests can showcases overdose or </a:t>
            </a:r>
            <a:r>
              <a:rPr lang="en-US" sz="1200" dirty="0" err="1" smtClean="0">
                <a:effectLst/>
                <a:latin typeface="Times New Roman"/>
                <a:ea typeface="Calibri"/>
              </a:rPr>
              <a:t>underdose</a:t>
            </a:r>
            <a:r>
              <a:rPr lang="en-US" sz="1200" dirty="0" smtClean="0">
                <a:effectLst/>
                <a:latin typeface="Times New Roman"/>
                <a:ea typeface="Calibri"/>
              </a:rPr>
              <a:t> if medication is done (</a:t>
            </a:r>
            <a:r>
              <a:rPr lang="en-US" sz="1200" dirty="0" err="1" smtClean="0">
                <a:effectLst/>
                <a:latin typeface="Times New Roman"/>
                <a:ea typeface="Calibri"/>
              </a:rPr>
              <a:t>Kourkouta</a:t>
            </a:r>
            <a:r>
              <a:rPr lang="en-US" sz="1200" dirty="0" smtClean="0">
                <a:effectLst/>
                <a:latin typeface="Times New Roman"/>
                <a:ea typeface="Calibri"/>
              </a:rPr>
              <a:t> et al. 2016).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14</a:t>
            </a:fld>
            <a:endParaRPr lang="en-US"/>
          </a:p>
        </p:txBody>
      </p:sp>
    </p:spTree>
    <p:extLst>
      <p:ext uri="{BB962C8B-B14F-4D97-AF65-F5344CB8AC3E}">
        <p14:creationId xmlns:p14="http://schemas.microsoft.com/office/powerpoint/2010/main" val="2872486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Bloody or torn underclothing is another sign of sexual harassment among the elderly. For men, unless they report cases of sexual abuse, it is difficult to identify. Although sexual abuse among men is common, very few report the case because of fear of how society will perceive them. As such, they remain humiliated and their suffering.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15</a:t>
            </a:fld>
            <a:endParaRPr lang="en-US"/>
          </a:p>
        </p:txBody>
      </p:sp>
    </p:spTree>
    <p:extLst>
      <p:ext uri="{BB962C8B-B14F-4D97-AF65-F5344CB8AC3E}">
        <p14:creationId xmlns:p14="http://schemas.microsoft.com/office/powerpoint/2010/main" val="242226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Also, they should allow the elderly to feel free and make their own decision as required by the principle of anatomy (Beauchamp 2016). Combining these ethical considerations will guide the caregivers and ensure the safety, freedom and well-being of the elder they are looking caring for. As such, they will make use of the available resources for the benefit of the older adult.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16</a:t>
            </a:fld>
            <a:endParaRPr lang="en-US"/>
          </a:p>
        </p:txBody>
      </p:sp>
    </p:spTree>
    <p:extLst>
      <p:ext uri="{BB962C8B-B14F-4D97-AF65-F5344CB8AC3E}">
        <p14:creationId xmlns:p14="http://schemas.microsoft.com/office/powerpoint/2010/main" val="3491057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Before any person is allowed to provide care to older adults, they should seek legal justification and therefore be accountable for any negligence and abuse of the older adult. Also, when reporting cases of abuse, a do not resuscitate order should be given and supporting documents provided to show the current condition of the victim. This will ensure legal actions are taken against the perpetrator. In return, justice is secured.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17</a:t>
            </a:fld>
            <a:endParaRPr lang="en-US"/>
          </a:p>
        </p:txBody>
      </p:sp>
    </p:spTree>
    <p:extLst>
      <p:ext uri="{BB962C8B-B14F-4D97-AF65-F5344CB8AC3E}">
        <p14:creationId xmlns:p14="http://schemas.microsoft.com/office/powerpoint/2010/main" val="810749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As such, there is a need to reduce these cases and protect the elderly in our societies. Civic education and mass education should be put at the forefront to educate people on the importance of caring for others and thus create awareness among our masses. Also, we should use qualified professional caregivers to protect our old people and therefore ensure their security</a:t>
            </a:r>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18</a:t>
            </a:fld>
            <a:endParaRPr lang="en-US"/>
          </a:p>
        </p:txBody>
      </p:sp>
    </p:spTree>
    <p:extLst>
      <p:ext uri="{BB962C8B-B14F-4D97-AF65-F5344CB8AC3E}">
        <p14:creationId xmlns:p14="http://schemas.microsoft.com/office/powerpoint/2010/main" val="579097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 Symptoms of dementia include memory loss, disorientation of the person, mood swings, loss of initiatives, personal changes and problems in solving simple tasks. These disorders are common among the elderly and may make the individual not take care of him/herself. Also, caregivers may take advantage of the state of mind of the elder and abuse or exploit the person. Because this person's body cannot function normally, the person fails to take care of personal hygiene or medication. He/she may forget to perform daily duties, leading to neglect or abuse by the caregiver (</a:t>
            </a:r>
            <a:r>
              <a:rPr lang="en-US" sz="1200" dirty="0" err="1" smtClean="0">
                <a:effectLst/>
                <a:latin typeface="Times New Roman"/>
                <a:ea typeface="Calibri"/>
              </a:rPr>
              <a:t>Luchetti</a:t>
            </a:r>
            <a:r>
              <a:rPr lang="en-US" sz="1200" dirty="0" smtClean="0">
                <a:effectLst/>
                <a:latin typeface="Times New Roman"/>
                <a:ea typeface="Calibri"/>
              </a:rPr>
              <a:t> et al., 2016).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3</a:t>
            </a:fld>
            <a:endParaRPr lang="en-US"/>
          </a:p>
        </p:txBody>
      </p:sp>
    </p:spTree>
    <p:extLst>
      <p:ext uri="{BB962C8B-B14F-4D97-AF65-F5344CB8AC3E}">
        <p14:creationId xmlns:p14="http://schemas.microsoft.com/office/powerpoint/2010/main" val="2419199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A stressed individual cannot perform personal duties effectively, and therefore, even taking care of others is difficult. A stressed caregiver may use the elderly and vulnerable in society to ease his to her problems. The caregiver may exploit the person or sexually abuse the individual and thus abusing the older adult.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4</a:t>
            </a:fld>
            <a:endParaRPr lang="en-US"/>
          </a:p>
        </p:txBody>
      </p:sp>
    </p:spTree>
    <p:extLst>
      <p:ext uri="{BB962C8B-B14F-4D97-AF65-F5344CB8AC3E}">
        <p14:creationId xmlns:p14="http://schemas.microsoft.com/office/powerpoint/2010/main" val="1788183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Thus, social isolation encourages abuse or neglect as the caregiver knows no one can ask his or her acts. On a personal level, social isolation can make the older adult neglect his or her duties of taking care of his body as there is no one to question or force him or her to do the activities. Also, he may fail to take medication to fight social isolation and harm his/her body. This results in personal abuse and neglect. Either individual or performed neglect or abuse, these acts cause harm to the elderly and thus should be discouraged.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5</a:t>
            </a:fld>
            <a:endParaRPr lang="en-US"/>
          </a:p>
        </p:txBody>
      </p:sp>
    </p:spTree>
    <p:extLst>
      <p:ext uri="{BB962C8B-B14F-4D97-AF65-F5344CB8AC3E}">
        <p14:creationId xmlns:p14="http://schemas.microsoft.com/office/powerpoint/2010/main" val="3908565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Because taking of older adults is stressful, the person may respond to that stress by being nervous. This affects the normal functioning of the mind and remembering, and thus, the caregiver may neglect the older adult or fail to meet his/her needs due to that fear. Also, he or stress might abuse the elderly to fight the fear he/she has.</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6</a:t>
            </a:fld>
            <a:endParaRPr lang="en-US"/>
          </a:p>
        </p:txBody>
      </p:sp>
    </p:spTree>
    <p:extLst>
      <p:ext uri="{BB962C8B-B14F-4D97-AF65-F5344CB8AC3E}">
        <p14:creationId xmlns:p14="http://schemas.microsoft.com/office/powerpoint/2010/main" val="4117521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200000"/>
              </a:lnSpc>
              <a:spcBef>
                <a:spcPts val="0"/>
              </a:spcBef>
              <a:spcAft>
                <a:spcPts val="0"/>
              </a:spcAft>
              <a:tabLst>
                <a:tab pos="2114550" algn="l"/>
              </a:tabLst>
            </a:pPr>
            <a:r>
              <a:rPr lang="en-US" sz="1200" dirty="0" smtClean="0">
                <a:effectLst/>
                <a:latin typeface="Times New Roman"/>
                <a:ea typeface="Calibri"/>
              </a:rPr>
              <a:t>. In other cases, substance abuse makes the caregiver not notice another person's presence and thus fail to perform daily duties of care for the elderly. Also, due to substance abuse, the person might be violent and therefore abuse the elderly without noticing any problem. Many older adults have been abused by drugged caregivers and thus harming them. Also, drug addicts may exploit the elderly to get money to meet their needs and therefore abusing the individual.  </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7</a:t>
            </a:fld>
            <a:endParaRPr lang="en-US"/>
          </a:p>
        </p:txBody>
      </p:sp>
    </p:spTree>
    <p:extLst>
      <p:ext uri="{BB962C8B-B14F-4D97-AF65-F5344CB8AC3E}">
        <p14:creationId xmlns:p14="http://schemas.microsoft.com/office/powerpoint/2010/main" val="2614856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A broken bone is another physical injury that may result from these factors. Also, due to failure of the mind, diseases such as heart diseases and high blood pressure may arise o the individual. This can lead to stroke that disables the individual (Hodges &amp; </a:t>
            </a:r>
            <a:r>
              <a:rPr lang="en-US" sz="1200" dirty="0" err="1" smtClean="0">
                <a:effectLst/>
                <a:latin typeface="Times New Roman"/>
                <a:ea typeface="Calibri"/>
              </a:rPr>
              <a:t>Smeets</a:t>
            </a:r>
            <a:r>
              <a:rPr lang="en-US" sz="1200" dirty="0" smtClean="0">
                <a:effectLst/>
                <a:latin typeface="Times New Roman"/>
                <a:ea typeface="Calibri"/>
              </a:rPr>
              <a:t> 2015). Damaged blood vessels due to injuries are common and thus increase cases of Alzheimer to the individual.</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8</a:t>
            </a:fld>
            <a:endParaRPr lang="en-US"/>
          </a:p>
        </p:txBody>
      </p:sp>
    </p:spTree>
    <p:extLst>
      <p:ext uri="{BB962C8B-B14F-4D97-AF65-F5344CB8AC3E}">
        <p14:creationId xmlns:p14="http://schemas.microsoft.com/office/powerpoint/2010/main" val="710844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Anxiety is also common among people who experience such issues. They fear what will happen to their life and cannot lead a meaningful life. They have also have perceived constraints in life; that is, little can be done to fix the problem that has happened. As such, they do not see any other option that can save their lives, resulting in mental trauma. </a:t>
            </a:r>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9</a:t>
            </a:fld>
            <a:endParaRPr lang="en-US"/>
          </a:p>
        </p:txBody>
      </p:sp>
    </p:spTree>
    <p:extLst>
      <p:ext uri="{BB962C8B-B14F-4D97-AF65-F5344CB8AC3E}">
        <p14:creationId xmlns:p14="http://schemas.microsoft.com/office/powerpoint/2010/main" val="3780981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effectLst/>
                <a:latin typeface="Times New Roman"/>
                <a:ea typeface="Calibri"/>
              </a:rPr>
              <a:t>It also leads to the low thinking capacity of the person. He/she cannot make meaningful decisions that are a result of mental processes. Due to poor remembering and thinking, the person's communication is affected and may find him/her irrelevant to society. This may result in isolation and, therefore, more mental problems.</a:t>
            </a:r>
          </a:p>
          <a:p>
            <a:endParaRPr lang="en-US" dirty="0"/>
          </a:p>
        </p:txBody>
      </p:sp>
      <p:sp>
        <p:nvSpPr>
          <p:cNvPr id="4" name="Slide Number Placeholder 3"/>
          <p:cNvSpPr>
            <a:spLocks noGrp="1"/>
          </p:cNvSpPr>
          <p:nvPr>
            <p:ph type="sldNum" sz="quarter" idx="10"/>
          </p:nvPr>
        </p:nvSpPr>
        <p:spPr/>
        <p:txBody>
          <a:bodyPr/>
          <a:lstStyle/>
          <a:p>
            <a:fld id="{DCE109C2-15F7-4B14-BC9B-AA54C0598010}" type="slidenum">
              <a:rPr lang="en-US" smtClean="0"/>
              <a:t>10</a:t>
            </a:fld>
            <a:endParaRPr lang="en-US"/>
          </a:p>
        </p:txBody>
      </p:sp>
    </p:spTree>
    <p:extLst>
      <p:ext uri="{BB962C8B-B14F-4D97-AF65-F5344CB8AC3E}">
        <p14:creationId xmlns:p14="http://schemas.microsoft.com/office/powerpoint/2010/main" val="1912938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E8FDD91-197D-41A5-A87F-862BFAC5FF48}" type="datetimeFigureOut">
              <a:rPr lang="en-US" smtClean="0"/>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13A86-0249-488B-A798-49FFB2E36C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8FDD91-197D-41A5-A87F-862BFAC5FF48}" type="datetimeFigureOut">
              <a:rPr lang="en-US" smtClean="0"/>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13A86-0249-488B-A798-49FFB2E36C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E8FDD91-197D-41A5-A87F-862BFAC5FF48}" type="datetimeFigureOut">
              <a:rPr lang="en-US" smtClean="0"/>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13A86-0249-488B-A798-49FFB2E36CCD}"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8FDD91-197D-41A5-A87F-862BFAC5FF48}" type="datetimeFigureOut">
              <a:rPr lang="en-US" smtClean="0"/>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13A86-0249-488B-A798-49FFB2E36CCD}"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8FDD91-197D-41A5-A87F-862BFAC5FF48}" type="datetimeFigureOut">
              <a:rPr lang="en-US" smtClean="0"/>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13A86-0249-488B-A798-49FFB2E36CC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6E8FDD91-197D-41A5-A87F-862BFAC5FF48}" type="datetimeFigureOut">
              <a:rPr lang="en-US" smtClean="0"/>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13A86-0249-488B-A798-49FFB2E36CCD}"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8FDD91-197D-41A5-A87F-862BFAC5FF48}" type="datetimeFigureOut">
              <a:rPr lang="en-US" smtClean="0"/>
              <a:t>4/20/2021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313A86-0249-488B-A798-49FFB2E36CC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8FDD91-197D-41A5-A87F-862BFAC5FF48}" type="datetimeFigureOut">
              <a:rPr lang="en-US" smtClean="0"/>
              <a:t>4/20/2021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313A86-0249-488B-A798-49FFB2E36CC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E8FDD91-197D-41A5-A87F-862BFAC5FF48}" type="datetimeFigureOut">
              <a:rPr lang="en-US" smtClean="0"/>
              <a:t>4/20/2021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313A86-0249-488B-A798-49FFB2E36C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E8FDD91-197D-41A5-A87F-862BFAC5FF48}" type="datetimeFigureOut">
              <a:rPr lang="en-US" smtClean="0"/>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13A86-0249-488B-A798-49FFB2E36CCD}"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8FDD91-197D-41A5-A87F-862BFAC5FF48}" type="datetimeFigureOut">
              <a:rPr lang="en-US" smtClean="0"/>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13A86-0249-488B-A798-49FFB2E36CCD}"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E8FDD91-197D-41A5-A87F-862BFAC5FF48}" type="datetimeFigureOut">
              <a:rPr lang="en-US" smtClean="0"/>
              <a:t>4/20/2021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A313A86-0249-488B-A798-49FFB2E36CCD}"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838200"/>
          </a:xfrm>
        </p:spPr>
        <p:txBody>
          <a:bodyPr/>
          <a:lstStyle/>
          <a:p>
            <a:r>
              <a:rPr lang="en-US" dirty="0" smtClean="0"/>
              <a:t>Title page </a:t>
            </a:r>
            <a:endParaRPr lang="en-US" dirty="0"/>
          </a:p>
        </p:txBody>
      </p:sp>
      <p:sp>
        <p:nvSpPr>
          <p:cNvPr id="3" name="Subtitle 2"/>
          <p:cNvSpPr>
            <a:spLocks noGrp="1"/>
          </p:cNvSpPr>
          <p:nvPr>
            <p:ph type="subTitle" idx="1"/>
          </p:nvPr>
        </p:nvSpPr>
        <p:spPr>
          <a:xfrm>
            <a:off x="228600" y="1752600"/>
            <a:ext cx="8686800" cy="4800600"/>
          </a:xfrm>
        </p:spPr>
        <p:txBody>
          <a:bodyPr/>
          <a:lstStyle/>
          <a:p>
            <a:pPr>
              <a:lnSpc>
                <a:spcPct val="200000"/>
              </a:lnSpc>
              <a:spcBef>
                <a:spcPts val="0"/>
              </a:spcBef>
              <a:spcAft>
                <a:spcPts val="1000"/>
              </a:spcAft>
            </a:pPr>
            <a:r>
              <a:rPr lang="en-US" dirty="0">
                <a:solidFill>
                  <a:schemeClr val="tx1"/>
                </a:solidFill>
                <a:latin typeface="Times New Roman"/>
                <a:ea typeface="Calibri"/>
              </a:rPr>
              <a:t>Clinical issues in elderly people</a:t>
            </a:r>
          </a:p>
          <a:p>
            <a:pPr>
              <a:lnSpc>
                <a:spcPct val="200000"/>
              </a:lnSpc>
              <a:spcBef>
                <a:spcPts val="0"/>
              </a:spcBef>
              <a:spcAft>
                <a:spcPts val="1000"/>
              </a:spcAft>
            </a:pPr>
            <a:r>
              <a:rPr lang="en-US" dirty="0">
                <a:solidFill>
                  <a:schemeClr val="tx1"/>
                </a:solidFill>
                <a:latin typeface="Times New Roman"/>
                <a:ea typeface="Calibri"/>
              </a:rPr>
              <a:t>Institutional affiliation</a:t>
            </a:r>
          </a:p>
          <a:p>
            <a:pPr>
              <a:lnSpc>
                <a:spcPct val="200000"/>
              </a:lnSpc>
              <a:spcBef>
                <a:spcPts val="0"/>
              </a:spcBef>
              <a:spcAft>
                <a:spcPts val="1000"/>
              </a:spcAft>
            </a:pPr>
            <a:r>
              <a:rPr lang="en-US" dirty="0">
                <a:solidFill>
                  <a:schemeClr val="tx1"/>
                </a:solidFill>
                <a:latin typeface="Times New Roman"/>
                <a:ea typeface="Calibri"/>
              </a:rPr>
              <a:t>Name of lecturer</a:t>
            </a:r>
          </a:p>
          <a:p>
            <a:pPr>
              <a:lnSpc>
                <a:spcPct val="200000"/>
              </a:lnSpc>
              <a:spcBef>
                <a:spcPts val="0"/>
              </a:spcBef>
              <a:spcAft>
                <a:spcPts val="1000"/>
              </a:spcAft>
            </a:pPr>
            <a:r>
              <a:rPr lang="en-US" dirty="0">
                <a:solidFill>
                  <a:schemeClr val="tx1"/>
                </a:solidFill>
                <a:latin typeface="Times New Roman"/>
                <a:ea typeface="Calibri"/>
              </a:rPr>
              <a:t>Name of student</a:t>
            </a:r>
          </a:p>
          <a:p>
            <a:r>
              <a:rPr lang="en-US" dirty="0">
                <a:solidFill>
                  <a:schemeClr val="tx1"/>
                </a:solidFill>
                <a:latin typeface="Times New Roman"/>
                <a:ea typeface="Calibri"/>
              </a:rPr>
              <a:t>Submission date </a:t>
            </a:r>
            <a:endParaRPr lang="en-US" dirty="0">
              <a:solidFill>
                <a:schemeClr val="tx1"/>
              </a:solidFill>
            </a:endParaRPr>
          </a:p>
        </p:txBody>
      </p:sp>
    </p:spTree>
    <p:extLst>
      <p:ext uri="{BB962C8B-B14F-4D97-AF65-F5344CB8AC3E}">
        <p14:creationId xmlns:p14="http://schemas.microsoft.com/office/powerpoint/2010/main" val="1798762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05000"/>
            <a:ext cx="8686799" cy="4419600"/>
          </a:xfrm>
        </p:spPr>
        <p:txBody>
          <a:bodyPr/>
          <a:lstStyle/>
          <a:p>
            <a:r>
              <a:rPr lang="en-US" dirty="0">
                <a:solidFill>
                  <a:schemeClr val="tx1"/>
                </a:solidFill>
                <a:latin typeface="Times New Roman"/>
                <a:ea typeface="Calibri"/>
              </a:rPr>
              <a:t>The numerous exposures to the clinical issues among the elderly result in mental problems which affect the adults.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Mental </a:t>
            </a:r>
            <a:r>
              <a:rPr lang="en-US" dirty="0">
                <a:solidFill>
                  <a:schemeClr val="tx1"/>
                </a:solidFill>
                <a:latin typeface="Times New Roman"/>
                <a:ea typeface="Calibri"/>
              </a:rPr>
              <a:t>disorders are common to the aged, and that is the source of the problems.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 </a:t>
            </a:r>
            <a:r>
              <a:rPr lang="en-US" dirty="0">
                <a:solidFill>
                  <a:schemeClr val="tx1"/>
                </a:solidFill>
                <a:latin typeface="Times New Roman"/>
                <a:ea typeface="Calibri"/>
              </a:rPr>
              <a:t>Dementia is a major cognitive associated with prolonged exposure to stress, depression and substance abuse.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Cognitive </a:t>
            </a:r>
            <a:r>
              <a:rPr lang="en-US" dirty="0">
                <a:solidFill>
                  <a:schemeClr val="tx1"/>
                </a:solidFill>
                <a:latin typeface="Times New Roman"/>
                <a:ea typeface="Calibri"/>
              </a:rPr>
              <a:t>impairment results in low remembering of recent issues and activities.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That </a:t>
            </a:r>
            <a:r>
              <a:rPr lang="en-US" dirty="0">
                <a:solidFill>
                  <a:schemeClr val="tx1"/>
                </a:solidFill>
                <a:latin typeface="Times New Roman"/>
                <a:ea typeface="Calibri"/>
              </a:rPr>
              <a:t>is, the person cannot remember what has happened in a short period.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Cognitive </a:t>
            </a:r>
            <a:r>
              <a:rPr lang="en-US" b="1" dirty="0">
                <a:latin typeface="Times New Roman"/>
                <a:ea typeface="Calibri"/>
              </a:rPr>
              <a:t>consequences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384768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057400"/>
            <a:ext cx="8610599" cy="4343400"/>
          </a:xfrm>
        </p:spPr>
        <p:txBody>
          <a:bodyPr/>
          <a:lstStyle/>
          <a:p>
            <a:r>
              <a:rPr lang="en-US" dirty="0">
                <a:solidFill>
                  <a:schemeClr val="tx1"/>
                </a:solidFill>
                <a:latin typeface="Times New Roman"/>
                <a:ea typeface="Calibri"/>
              </a:rPr>
              <a:t>Due to the decline in the person's mental health, religion and spiritual faith are interfered with.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These </a:t>
            </a:r>
            <a:r>
              <a:rPr lang="en-US" dirty="0">
                <a:solidFill>
                  <a:schemeClr val="tx1"/>
                </a:solidFill>
                <a:latin typeface="Times New Roman"/>
                <a:ea typeface="Calibri"/>
              </a:rPr>
              <a:t>issues affect the mind of human beings, and thus poor functioning of the brain results in poor retention of information and therefore, believing in spiritual faith is complicated.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Spiritual </a:t>
            </a:r>
            <a:r>
              <a:rPr lang="en-US" dirty="0">
                <a:solidFill>
                  <a:schemeClr val="tx1"/>
                </a:solidFill>
                <a:latin typeface="Times New Roman"/>
                <a:ea typeface="Calibri"/>
              </a:rPr>
              <a:t>aspects of human beings are believes created and installed in the human mind.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Spiritual </a:t>
            </a:r>
            <a:r>
              <a:rPr lang="en-US" b="1" dirty="0">
                <a:latin typeface="Times New Roman"/>
                <a:ea typeface="Calibri"/>
              </a:rPr>
              <a:t>consequences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1810125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81200"/>
            <a:ext cx="8534399" cy="4267200"/>
          </a:xfrm>
        </p:spPr>
        <p:txBody>
          <a:bodyPr>
            <a:normAutofit/>
          </a:bodyPr>
          <a:lstStyle/>
          <a:p>
            <a:pPr marL="0" marR="0" indent="0" algn="ctr">
              <a:lnSpc>
                <a:spcPct val="200000"/>
              </a:lnSpc>
              <a:spcBef>
                <a:spcPts val="0"/>
              </a:spcBef>
              <a:spcAft>
                <a:spcPts val="0"/>
              </a:spcAft>
              <a:buNone/>
            </a:pPr>
            <a:r>
              <a:rPr lang="en-US" b="1" dirty="0">
                <a:latin typeface="Times New Roman"/>
                <a:ea typeface="Calibri"/>
              </a:rPr>
              <a:t>Physical abuses</a:t>
            </a:r>
            <a:endParaRPr lang="en-US" dirty="0">
              <a:latin typeface="Times New Roman"/>
              <a:ea typeface="Calibri"/>
            </a:endParaRPr>
          </a:p>
          <a:p>
            <a:r>
              <a:rPr lang="en-US" dirty="0">
                <a:solidFill>
                  <a:schemeClr val="tx1"/>
                </a:solidFill>
                <a:latin typeface="Times New Roman"/>
                <a:ea typeface="Calibri"/>
              </a:rPr>
              <a:t>This includes; assaults, Kicking, slapping and biting.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Caregivers </a:t>
            </a:r>
            <a:r>
              <a:rPr lang="en-US" dirty="0">
                <a:solidFill>
                  <a:schemeClr val="tx1"/>
                </a:solidFill>
                <a:latin typeface="Times New Roman"/>
                <a:ea typeface="Calibri"/>
              </a:rPr>
              <a:t>may use physical torture to humiliate the elderly and the vulnerable because they cannot defend themselves. </a:t>
            </a:r>
            <a:r>
              <a:rPr lang="en-US" dirty="0" smtClean="0">
                <a:solidFill>
                  <a:schemeClr val="tx1"/>
                </a:solidFill>
                <a:latin typeface="Times New Roman"/>
                <a:ea typeface="Calibri"/>
              </a:rPr>
              <a:t>T</a:t>
            </a:r>
          </a:p>
          <a:p>
            <a:r>
              <a:rPr lang="en-US" dirty="0" smtClean="0">
                <a:solidFill>
                  <a:schemeClr val="tx1"/>
                </a:solidFill>
                <a:latin typeface="Times New Roman"/>
                <a:ea typeface="Calibri"/>
              </a:rPr>
              <a:t>hey </a:t>
            </a:r>
            <a:r>
              <a:rPr lang="en-US" dirty="0">
                <a:solidFill>
                  <a:schemeClr val="tx1"/>
                </a:solidFill>
                <a:latin typeface="Times New Roman"/>
                <a:ea typeface="Calibri"/>
              </a:rPr>
              <a:t>can also use these abusive mechanisms as a </a:t>
            </a:r>
            <a:r>
              <a:rPr lang="en-US" dirty="0" err="1">
                <a:solidFill>
                  <a:schemeClr val="tx1"/>
                </a:solidFill>
                <a:latin typeface="Times New Roman"/>
                <a:ea typeface="Calibri"/>
              </a:rPr>
              <a:t>defence</a:t>
            </a:r>
            <a:r>
              <a:rPr lang="en-US" dirty="0">
                <a:solidFill>
                  <a:schemeClr val="tx1"/>
                </a:solidFill>
                <a:latin typeface="Times New Roman"/>
                <a:ea typeface="Calibri"/>
              </a:rPr>
              <a:t> mechanism for their problems.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When </a:t>
            </a:r>
            <a:r>
              <a:rPr lang="en-US" dirty="0">
                <a:solidFill>
                  <a:schemeClr val="tx1"/>
                </a:solidFill>
                <a:latin typeface="Times New Roman"/>
                <a:ea typeface="Calibri"/>
              </a:rPr>
              <a:t>these actions are used, they cause injuries and discomfort in the individual.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Forms </a:t>
            </a:r>
            <a:r>
              <a:rPr lang="en-US" b="1" dirty="0">
                <a:latin typeface="Times New Roman"/>
                <a:ea typeface="Calibri"/>
              </a:rPr>
              <a:t>of abuse</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3901164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610599" cy="4190999"/>
          </a:xfrm>
        </p:spPr>
        <p:txBody>
          <a:bodyPr/>
          <a:lstStyle/>
          <a:p>
            <a:r>
              <a:rPr lang="en-US" dirty="0">
                <a:solidFill>
                  <a:schemeClr val="tx1"/>
                </a:solidFill>
                <a:latin typeface="Times New Roman"/>
                <a:ea typeface="Calibri"/>
              </a:rPr>
              <a:t>Sexual abuse involves forcing people to acts on sexuality.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Many </a:t>
            </a:r>
            <a:r>
              <a:rPr lang="en-US" dirty="0">
                <a:solidFill>
                  <a:schemeClr val="tx1"/>
                </a:solidFill>
                <a:latin typeface="Times New Roman"/>
                <a:ea typeface="Calibri"/>
              </a:rPr>
              <a:t>vulnerable and elderly adults have been forced to sex against their wish.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Common </a:t>
            </a:r>
            <a:r>
              <a:rPr lang="en-US" dirty="0">
                <a:solidFill>
                  <a:schemeClr val="tx1"/>
                </a:solidFill>
                <a:latin typeface="Times New Roman"/>
                <a:ea typeface="Calibri"/>
              </a:rPr>
              <a:t>forms of sexual abuse include;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rape,</a:t>
            </a:r>
          </a:p>
          <a:p>
            <a:r>
              <a:rPr lang="en-US" dirty="0" smtClean="0">
                <a:solidFill>
                  <a:schemeClr val="tx1"/>
                </a:solidFill>
                <a:latin typeface="Times New Roman"/>
                <a:ea typeface="Calibri"/>
              </a:rPr>
              <a:t> </a:t>
            </a:r>
            <a:r>
              <a:rPr lang="en-US" dirty="0">
                <a:solidFill>
                  <a:schemeClr val="tx1"/>
                </a:solidFill>
                <a:latin typeface="Times New Roman"/>
                <a:ea typeface="Calibri"/>
              </a:rPr>
              <a:t>sexual assaults,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non-consensual </a:t>
            </a:r>
            <a:r>
              <a:rPr lang="en-US" dirty="0">
                <a:solidFill>
                  <a:schemeClr val="tx1"/>
                </a:solidFill>
                <a:latin typeface="Times New Roman"/>
                <a:ea typeface="Calibri"/>
              </a:rPr>
              <a:t>masturbation,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sexual </a:t>
            </a:r>
            <a:r>
              <a:rPr lang="en-US" dirty="0">
                <a:solidFill>
                  <a:schemeClr val="tx1"/>
                </a:solidFill>
                <a:latin typeface="Times New Roman"/>
                <a:ea typeface="Calibri"/>
              </a:rPr>
              <a:t>teasing,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forced </a:t>
            </a:r>
            <a:r>
              <a:rPr lang="en-US" dirty="0">
                <a:solidFill>
                  <a:schemeClr val="tx1"/>
                </a:solidFill>
                <a:latin typeface="Times New Roman"/>
                <a:ea typeface="Calibri"/>
              </a:rPr>
              <a:t>use of pornography and sexual photography.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Sexual </a:t>
            </a:r>
            <a:r>
              <a:rPr lang="en-US" b="1" dirty="0">
                <a:latin typeface="Times New Roman"/>
                <a:ea typeface="Calibri"/>
              </a:rPr>
              <a:t>abuse</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825389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799" cy="4724400"/>
          </a:xfrm>
        </p:spPr>
        <p:txBody>
          <a:bodyPr>
            <a:normAutofit/>
          </a:bodyPr>
          <a:lstStyle/>
          <a:p>
            <a:pPr marL="0" marR="0" indent="0" algn="ctr">
              <a:lnSpc>
                <a:spcPct val="200000"/>
              </a:lnSpc>
              <a:spcBef>
                <a:spcPts val="0"/>
              </a:spcBef>
              <a:spcAft>
                <a:spcPts val="0"/>
              </a:spcAft>
              <a:buNone/>
            </a:pPr>
            <a:r>
              <a:rPr lang="en-US" b="1" dirty="0">
                <a:solidFill>
                  <a:schemeClr val="tx1"/>
                </a:solidFill>
                <a:latin typeface="Times New Roman"/>
                <a:ea typeface="Calibri"/>
              </a:rPr>
              <a:t>Physical abuse</a:t>
            </a:r>
            <a:endParaRPr lang="en-US" dirty="0">
              <a:solidFill>
                <a:schemeClr val="tx1"/>
              </a:solidFill>
              <a:latin typeface="Times New Roman"/>
              <a:ea typeface="Calibri"/>
            </a:endParaRPr>
          </a:p>
          <a:p>
            <a:r>
              <a:rPr lang="en-US" dirty="0">
                <a:solidFill>
                  <a:schemeClr val="tx1"/>
                </a:solidFill>
                <a:latin typeface="Times New Roman"/>
                <a:ea typeface="Calibri"/>
              </a:rPr>
              <a:t>It is easy to notice cases of physical abuse by the appearance of the victim.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Mostly </a:t>
            </a:r>
            <a:r>
              <a:rPr lang="en-US" dirty="0">
                <a:solidFill>
                  <a:schemeClr val="tx1"/>
                </a:solidFill>
                <a:latin typeface="Times New Roman"/>
                <a:ea typeface="Calibri"/>
              </a:rPr>
              <a:t>the victims will have rope marks if it was a rope use, lacerations, welts, black eyes and bruises on their body.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Also</a:t>
            </a:r>
            <a:r>
              <a:rPr lang="en-US" dirty="0">
                <a:solidFill>
                  <a:schemeClr val="tx1"/>
                </a:solidFill>
                <a:latin typeface="Times New Roman"/>
                <a:ea typeface="Calibri"/>
              </a:rPr>
              <a:t>, a broken bone is another sign of physical abuse to the vulnerable and elderly individual in society.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In </a:t>
            </a:r>
            <a:r>
              <a:rPr lang="en-US" dirty="0">
                <a:solidFill>
                  <a:schemeClr val="tx1"/>
                </a:solidFill>
                <a:latin typeface="Times New Roman"/>
                <a:ea typeface="Calibri"/>
              </a:rPr>
              <a:t>most cases, the caregivers do not allow visitors to see the victim due to fear of being noticed and actions were taken against them</a:t>
            </a:r>
            <a:r>
              <a:rPr lang="en-US" dirty="0">
                <a:latin typeface="Times New Roman"/>
                <a:ea typeface="Calibri"/>
              </a:rPr>
              <a:t>. </a:t>
            </a:r>
            <a:endParaRPr lang="en-US" dirty="0"/>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a:latin typeface="Times New Roman"/>
                <a:ea typeface="Calibri"/>
              </a:rPr>
              <a:t>Warning signs of abuse</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1006776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905000"/>
            <a:ext cx="8610599" cy="4571999"/>
          </a:xfrm>
        </p:spPr>
        <p:txBody>
          <a:bodyPr/>
          <a:lstStyle/>
          <a:p>
            <a:r>
              <a:rPr lang="en-US" dirty="0">
                <a:solidFill>
                  <a:schemeClr val="tx1"/>
                </a:solidFill>
                <a:latin typeface="Times New Roman"/>
                <a:ea typeface="Calibri"/>
              </a:rPr>
              <a:t>It is difficult to identify sexual abuse among older adults because of body covering and clothing.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Upon </a:t>
            </a:r>
            <a:r>
              <a:rPr lang="en-US" dirty="0">
                <a:solidFill>
                  <a:schemeClr val="tx1"/>
                </a:solidFill>
                <a:latin typeface="Times New Roman"/>
                <a:ea typeface="Calibri"/>
              </a:rPr>
              <a:t>deep investigations, the victim will show bruises on their genital area and their breasts if it is for women.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Unexplained </a:t>
            </a:r>
            <a:r>
              <a:rPr lang="en-US" dirty="0">
                <a:solidFill>
                  <a:schemeClr val="tx1"/>
                </a:solidFill>
                <a:latin typeface="Times New Roman"/>
                <a:ea typeface="Calibri"/>
              </a:rPr>
              <a:t>genital disease and infections will also be a sign of sexual abuse, especially for men</a:t>
            </a:r>
            <a:r>
              <a:rPr lang="en-US" dirty="0" smtClean="0">
                <a:solidFill>
                  <a:schemeClr val="tx1"/>
                </a:solidFill>
                <a:latin typeface="Times New Roman"/>
                <a:ea typeface="Calibri"/>
              </a:rPr>
              <a:t>.</a:t>
            </a:r>
          </a:p>
          <a:p>
            <a:r>
              <a:rPr lang="en-US" dirty="0" smtClean="0">
                <a:solidFill>
                  <a:schemeClr val="tx1"/>
                </a:solidFill>
                <a:latin typeface="Times New Roman"/>
                <a:ea typeface="Calibri"/>
              </a:rPr>
              <a:t> </a:t>
            </a:r>
            <a:r>
              <a:rPr lang="en-US" dirty="0">
                <a:solidFill>
                  <a:schemeClr val="tx1"/>
                </a:solidFill>
                <a:latin typeface="Times New Roman"/>
                <a:ea typeface="Calibri"/>
              </a:rPr>
              <a:t>Also, vaginal bleeding for elderly females will be common for the abused victim.</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Sexual </a:t>
            </a:r>
            <a:r>
              <a:rPr lang="en-US" b="1" dirty="0">
                <a:latin typeface="Times New Roman"/>
                <a:ea typeface="Calibri"/>
              </a:rPr>
              <a:t>abuse</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153513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057400"/>
            <a:ext cx="8686799" cy="4267200"/>
          </a:xfrm>
        </p:spPr>
        <p:txBody>
          <a:bodyPr/>
          <a:lstStyle/>
          <a:p>
            <a:r>
              <a:rPr lang="en-US" dirty="0">
                <a:solidFill>
                  <a:schemeClr val="tx1"/>
                </a:solidFill>
                <a:latin typeface="Times New Roman"/>
                <a:ea typeface="Calibri"/>
              </a:rPr>
              <a:t>Ethical principles of beneficence and non-maleficence should be applied in giving care to older adults and reporting abuse and neglect cases in older adults.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 </a:t>
            </a:r>
            <a:r>
              <a:rPr lang="en-US" dirty="0">
                <a:solidFill>
                  <a:schemeClr val="tx1"/>
                </a:solidFill>
                <a:latin typeface="Times New Roman"/>
                <a:ea typeface="Calibri"/>
              </a:rPr>
              <a:t>principle of beneficence requires the caregiver to always do good things for the elderly and ensure their safety.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 </a:t>
            </a:r>
            <a:r>
              <a:rPr lang="en-US" dirty="0">
                <a:solidFill>
                  <a:schemeClr val="tx1"/>
                </a:solidFill>
                <a:latin typeface="Times New Roman"/>
                <a:ea typeface="Calibri"/>
              </a:rPr>
              <a:t>principle of non-maleficence requires the caregivers not to harm the person they are caring for and ensure their security. </a:t>
            </a:r>
            <a:endParaRPr lang="en-US" dirty="0">
              <a:solidFill>
                <a:schemeClr val="tx1"/>
              </a:solidFill>
            </a:endParaRPr>
          </a:p>
        </p:txBody>
      </p:sp>
      <p:sp>
        <p:nvSpPr>
          <p:cNvPr id="3" name="Title 2"/>
          <p:cNvSpPr>
            <a:spLocks noGrp="1"/>
          </p:cNvSpPr>
          <p:nvPr>
            <p:ph type="title"/>
          </p:nvPr>
        </p:nvSpPr>
        <p:spPr/>
        <p:txBody>
          <a:bodyPr/>
          <a:lstStyle/>
          <a:p>
            <a:r>
              <a:rPr lang="en-US" b="1" dirty="0">
                <a:latin typeface="Times New Roman"/>
                <a:ea typeface="Calibri"/>
              </a:rPr>
              <a:t>Reporting abuse and neglect</a:t>
            </a:r>
            <a:endParaRPr lang="en-US" dirty="0"/>
          </a:p>
        </p:txBody>
      </p:sp>
    </p:spTree>
    <p:extLst>
      <p:ext uri="{BB962C8B-B14F-4D97-AF65-F5344CB8AC3E}">
        <p14:creationId xmlns:p14="http://schemas.microsoft.com/office/powerpoint/2010/main" val="4174120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905000"/>
            <a:ext cx="8686800" cy="4495800"/>
          </a:xfrm>
        </p:spPr>
        <p:txBody>
          <a:bodyPr/>
          <a:lstStyle/>
          <a:p>
            <a:r>
              <a:rPr lang="en-US" dirty="0">
                <a:solidFill>
                  <a:schemeClr val="tx1"/>
                </a:solidFill>
                <a:latin typeface="Times New Roman"/>
                <a:ea typeface="Calibri"/>
              </a:rPr>
              <a:t>Abuse and neglect among older adults are increasing across the globe.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This </a:t>
            </a:r>
            <a:r>
              <a:rPr lang="en-US" dirty="0">
                <a:solidFill>
                  <a:schemeClr val="tx1"/>
                </a:solidFill>
                <a:latin typeface="Times New Roman"/>
                <a:ea typeface="Calibri"/>
              </a:rPr>
              <a:t>is due to the increased population of older adults in most of the world countries.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 </a:t>
            </a:r>
            <a:r>
              <a:rPr lang="en-US" dirty="0">
                <a:solidFill>
                  <a:schemeClr val="tx1"/>
                </a:solidFill>
                <a:latin typeface="Times New Roman"/>
                <a:ea typeface="Calibri"/>
              </a:rPr>
              <a:t>world health organization has given a guideline on the laws governing abuse and neglect of older adults.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Country </a:t>
            </a:r>
            <a:r>
              <a:rPr lang="en-US" dirty="0">
                <a:solidFill>
                  <a:schemeClr val="tx1"/>
                </a:solidFill>
                <a:latin typeface="Times New Roman"/>
                <a:ea typeface="Calibri"/>
              </a:rPr>
              <a:t>governments have taken this, but the legislation is different from one country to another, thus making the legislation diverse. </a:t>
            </a:r>
            <a:endParaRPr lang="en-US" dirty="0">
              <a:solidFill>
                <a:schemeClr val="tx1"/>
              </a:solidFill>
            </a:endParaRPr>
          </a:p>
        </p:txBody>
      </p:sp>
      <p:sp>
        <p:nvSpPr>
          <p:cNvPr id="3" name="Title 2"/>
          <p:cNvSpPr>
            <a:spLocks noGrp="1"/>
          </p:cNvSpPr>
          <p:nvPr>
            <p:ph type="title"/>
          </p:nvPr>
        </p:nvSpPr>
        <p:spPr/>
        <p:txBody>
          <a:bodyPr/>
          <a:lstStyle/>
          <a:p>
            <a:r>
              <a:rPr lang="en-US" dirty="0" smtClean="0"/>
              <a:t>Conti. </a:t>
            </a:r>
            <a:endParaRPr lang="en-US" dirty="0"/>
          </a:p>
        </p:txBody>
      </p:sp>
    </p:spTree>
    <p:extLst>
      <p:ext uri="{BB962C8B-B14F-4D97-AF65-F5344CB8AC3E}">
        <p14:creationId xmlns:p14="http://schemas.microsoft.com/office/powerpoint/2010/main" val="980905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09800"/>
            <a:ext cx="8534399" cy="4114800"/>
          </a:xfrm>
        </p:spPr>
        <p:txBody>
          <a:bodyPr/>
          <a:lstStyle/>
          <a:p>
            <a:r>
              <a:rPr lang="en-US" dirty="0">
                <a:solidFill>
                  <a:schemeClr val="tx1"/>
                </a:solidFill>
                <a:latin typeface="Times New Roman"/>
                <a:ea typeface="Calibri"/>
              </a:rPr>
              <a:t>Cases of neglect and abuse of the elderly either by family members or caregivers have increased over time.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There </a:t>
            </a:r>
            <a:r>
              <a:rPr lang="en-US" dirty="0">
                <a:solidFill>
                  <a:schemeClr val="tx1"/>
                </a:solidFill>
                <a:latin typeface="Times New Roman"/>
                <a:ea typeface="Calibri"/>
              </a:rPr>
              <a:t>are numerous cases of physical abuse where the victim is bitten, kicked, slapped or forced to eat or his/her movement restricted.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Also</a:t>
            </a:r>
            <a:r>
              <a:rPr lang="en-US" dirty="0">
                <a:solidFill>
                  <a:schemeClr val="tx1"/>
                </a:solidFill>
                <a:latin typeface="Times New Roman"/>
                <a:ea typeface="Calibri"/>
              </a:rPr>
              <a:t>, there are many instances of sexual abuse where older adults are being forced to sexuality, thus interfering with their security and autonomy.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Conclusion</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1845602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610599" cy="5257800"/>
          </a:xfrm>
        </p:spPr>
        <p:txBody>
          <a:bodyPr>
            <a:normAutofit fontScale="77500" lnSpcReduction="20000"/>
          </a:bodyPr>
          <a:lstStyle/>
          <a:p>
            <a:pPr marL="457200" marR="0" indent="-457200">
              <a:lnSpc>
                <a:spcPct val="200000"/>
              </a:lnSpc>
              <a:spcBef>
                <a:spcPts val="0"/>
              </a:spcBef>
              <a:spcAft>
                <a:spcPts val="0"/>
              </a:spcAft>
            </a:pPr>
            <a:r>
              <a:rPr lang="en-US" dirty="0">
                <a:solidFill>
                  <a:schemeClr val="tx1"/>
                </a:solidFill>
                <a:latin typeface="Times New Roman"/>
                <a:ea typeface="Calibri"/>
              </a:rPr>
              <a:t>Beauchamp, T. L. (2016). The role of principles in practical ethics. In </a:t>
            </a:r>
            <a:r>
              <a:rPr lang="en-US" i="1" dirty="0">
                <a:solidFill>
                  <a:schemeClr val="tx1"/>
                </a:solidFill>
                <a:latin typeface="Times New Roman"/>
                <a:ea typeface="Calibri"/>
              </a:rPr>
              <a:t>Philosophical perspectives on bioethics</a:t>
            </a:r>
            <a:r>
              <a:rPr lang="en-US" dirty="0">
                <a:solidFill>
                  <a:schemeClr val="tx1"/>
                </a:solidFill>
                <a:latin typeface="Times New Roman"/>
                <a:ea typeface="Calibri"/>
              </a:rPr>
              <a:t> (pp. 79-95). University of Toronto Press.</a:t>
            </a:r>
          </a:p>
          <a:p>
            <a:pPr marL="457200" marR="0" indent="-457200">
              <a:lnSpc>
                <a:spcPct val="200000"/>
              </a:lnSpc>
              <a:spcBef>
                <a:spcPts val="0"/>
              </a:spcBef>
              <a:spcAft>
                <a:spcPts val="0"/>
              </a:spcAft>
            </a:pPr>
            <a:r>
              <a:rPr lang="en-US" dirty="0">
                <a:solidFill>
                  <a:schemeClr val="tx1"/>
                </a:solidFill>
                <a:latin typeface="Times New Roman"/>
                <a:ea typeface="Calibri"/>
              </a:rPr>
              <a:t>Hodges, P. W., &amp; </a:t>
            </a:r>
            <a:r>
              <a:rPr lang="en-US" dirty="0" err="1">
                <a:solidFill>
                  <a:schemeClr val="tx1"/>
                </a:solidFill>
                <a:latin typeface="Times New Roman"/>
                <a:ea typeface="Calibri"/>
              </a:rPr>
              <a:t>Smeets</a:t>
            </a:r>
            <a:r>
              <a:rPr lang="en-US" dirty="0">
                <a:solidFill>
                  <a:schemeClr val="tx1"/>
                </a:solidFill>
                <a:latin typeface="Times New Roman"/>
                <a:ea typeface="Calibri"/>
              </a:rPr>
              <a:t>, R. J. (2015). Interaction between pain, movement, and physical activity: short-term benefits, long-term consequences, and targets for treatment. </a:t>
            </a:r>
            <a:r>
              <a:rPr lang="en-US" i="1" dirty="0">
                <a:solidFill>
                  <a:schemeClr val="tx1"/>
                </a:solidFill>
                <a:latin typeface="Times New Roman"/>
                <a:ea typeface="Calibri"/>
              </a:rPr>
              <a:t>The Clinical journal of pain</a:t>
            </a:r>
            <a:r>
              <a:rPr lang="en-US" dirty="0">
                <a:solidFill>
                  <a:schemeClr val="tx1"/>
                </a:solidFill>
                <a:latin typeface="Times New Roman"/>
                <a:ea typeface="Calibri"/>
              </a:rPr>
              <a:t>, </a:t>
            </a:r>
            <a:r>
              <a:rPr lang="en-US" i="1" dirty="0">
                <a:solidFill>
                  <a:schemeClr val="tx1"/>
                </a:solidFill>
                <a:latin typeface="Times New Roman"/>
                <a:ea typeface="Calibri"/>
              </a:rPr>
              <a:t>31</a:t>
            </a:r>
            <a:r>
              <a:rPr lang="en-US" dirty="0">
                <a:solidFill>
                  <a:schemeClr val="tx1"/>
                </a:solidFill>
                <a:latin typeface="Times New Roman"/>
                <a:ea typeface="Calibri"/>
              </a:rPr>
              <a:t>(2), 97-107.</a:t>
            </a:r>
          </a:p>
          <a:p>
            <a:pPr marL="457200" marR="0" indent="-457200">
              <a:lnSpc>
                <a:spcPct val="200000"/>
              </a:lnSpc>
              <a:spcBef>
                <a:spcPts val="0"/>
              </a:spcBef>
              <a:spcAft>
                <a:spcPts val="0"/>
              </a:spcAft>
            </a:pPr>
            <a:r>
              <a:rPr lang="en-US" dirty="0" err="1">
                <a:solidFill>
                  <a:schemeClr val="tx1"/>
                </a:solidFill>
                <a:latin typeface="Times New Roman"/>
                <a:ea typeface="Calibri"/>
              </a:rPr>
              <a:t>Kourkouta</a:t>
            </a:r>
            <a:r>
              <a:rPr lang="en-US" dirty="0">
                <a:solidFill>
                  <a:schemeClr val="tx1"/>
                </a:solidFill>
                <a:latin typeface="Times New Roman"/>
                <a:ea typeface="Calibri"/>
              </a:rPr>
              <a:t>, L., </a:t>
            </a:r>
            <a:r>
              <a:rPr lang="en-US" dirty="0" err="1">
                <a:solidFill>
                  <a:schemeClr val="tx1"/>
                </a:solidFill>
                <a:latin typeface="Times New Roman"/>
                <a:ea typeface="Calibri"/>
              </a:rPr>
              <a:t>Monios</a:t>
            </a:r>
            <a:r>
              <a:rPr lang="en-US" dirty="0">
                <a:solidFill>
                  <a:schemeClr val="tx1"/>
                </a:solidFill>
                <a:latin typeface="Times New Roman"/>
                <a:ea typeface="Calibri"/>
              </a:rPr>
              <a:t>, A., </a:t>
            </a:r>
            <a:r>
              <a:rPr lang="en-US" dirty="0" err="1">
                <a:solidFill>
                  <a:schemeClr val="tx1"/>
                </a:solidFill>
                <a:latin typeface="Times New Roman"/>
                <a:ea typeface="Calibri"/>
              </a:rPr>
              <a:t>Plati</a:t>
            </a:r>
            <a:r>
              <a:rPr lang="en-US" dirty="0">
                <a:solidFill>
                  <a:schemeClr val="tx1"/>
                </a:solidFill>
                <a:latin typeface="Times New Roman"/>
                <a:ea typeface="Calibri"/>
              </a:rPr>
              <a:t>, P., </a:t>
            </a:r>
            <a:r>
              <a:rPr lang="en-US" dirty="0" err="1">
                <a:solidFill>
                  <a:schemeClr val="tx1"/>
                </a:solidFill>
                <a:latin typeface="Times New Roman"/>
                <a:ea typeface="Calibri"/>
              </a:rPr>
              <a:t>Ouzounakis</a:t>
            </a:r>
            <a:r>
              <a:rPr lang="en-US" dirty="0">
                <a:solidFill>
                  <a:schemeClr val="tx1"/>
                </a:solidFill>
                <a:latin typeface="Times New Roman"/>
                <a:ea typeface="Calibri"/>
              </a:rPr>
              <a:t>, P., </a:t>
            </a:r>
            <a:r>
              <a:rPr lang="en-US" dirty="0" err="1">
                <a:solidFill>
                  <a:schemeClr val="tx1"/>
                </a:solidFill>
                <a:latin typeface="Times New Roman"/>
                <a:ea typeface="Calibri"/>
              </a:rPr>
              <a:t>Mihalache</a:t>
            </a:r>
            <a:r>
              <a:rPr lang="en-US" dirty="0">
                <a:solidFill>
                  <a:schemeClr val="tx1"/>
                </a:solidFill>
                <a:latin typeface="Times New Roman"/>
                <a:ea typeface="Calibri"/>
              </a:rPr>
              <a:t>, A., &amp; </a:t>
            </a:r>
            <a:r>
              <a:rPr lang="en-US" dirty="0" err="1">
                <a:solidFill>
                  <a:schemeClr val="tx1"/>
                </a:solidFill>
                <a:latin typeface="Times New Roman"/>
                <a:ea typeface="Calibri"/>
              </a:rPr>
              <a:t>Iliadis</a:t>
            </a:r>
            <a:r>
              <a:rPr lang="en-US" dirty="0">
                <a:solidFill>
                  <a:schemeClr val="tx1"/>
                </a:solidFill>
                <a:latin typeface="Times New Roman"/>
                <a:ea typeface="Calibri"/>
              </a:rPr>
              <a:t>, C. (2016, March). Elder Abuse. In </a:t>
            </a:r>
            <a:r>
              <a:rPr lang="en-US" i="1" dirty="0">
                <a:solidFill>
                  <a:schemeClr val="tx1"/>
                </a:solidFill>
                <a:latin typeface="Times New Roman"/>
                <a:ea typeface="Calibri"/>
              </a:rPr>
              <a:t>International Journal of Health Administration and Education Congress. Full-Text Part. </a:t>
            </a:r>
            <a:r>
              <a:rPr lang="en-US" i="1" dirty="0" err="1">
                <a:solidFill>
                  <a:schemeClr val="tx1"/>
                </a:solidFill>
                <a:latin typeface="Times New Roman"/>
                <a:ea typeface="Calibri"/>
              </a:rPr>
              <a:t>Gebze</a:t>
            </a:r>
            <a:r>
              <a:rPr lang="en-US" i="1" dirty="0">
                <a:solidFill>
                  <a:schemeClr val="tx1"/>
                </a:solidFill>
                <a:latin typeface="Times New Roman"/>
                <a:ea typeface="Calibri"/>
              </a:rPr>
              <a:t>, Turkey in</a:t>
            </a:r>
            <a:r>
              <a:rPr lang="en-US" dirty="0">
                <a:solidFill>
                  <a:schemeClr val="tx1"/>
                </a:solidFill>
                <a:latin typeface="Times New Roman"/>
                <a:ea typeface="Calibri"/>
              </a:rPr>
              <a:t> (pp. 26-27).</a:t>
            </a:r>
          </a:p>
          <a:p>
            <a:endParaRPr lang="en-US" dirty="0">
              <a:solidFill>
                <a:schemeClr val="tx1"/>
              </a:solidFill>
            </a:endParaRPr>
          </a:p>
        </p:txBody>
      </p:sp>
      <p:sp>
        <p:nvSpPr>
          <p:cNvPr id="3" name="Title 2"/>
          <p:cNvSpPr>
            <a:spLocks noGrp="1"/>
          </p:cNvSpPr>
          <p:nvPr>
            <p:ph type="title"/>
          </p:nvPr>
        </p:nvSpPr>
        <p:spPr>
          <a:xfrm>
            <a:off x="457200" y="338328"/>
            <a:ext cx="8229600" cy="1033272"/>
          </a:xfrm>
        </p:spPr>
        <p:txBody>
          <a:bodyPr>
            <a:normAutofit fontScale="90000"/>
          </a:bodyPr>
          <a:lstStyle/>
          <a:p>
            <a:pPr>
              <a:lnSpc>
                <a:spcPct val="200000"/>
              </a:lnSpc>
              <a:spcBef>
                <a:spcPts val="0"/>
              </a:spcBef>
            </a:pPr>
            <a:r>
              <a:rPr lang="en-US" b="1" dirty="0">
                <a:latin typeface="Times New Roman"/>
                <a:ea typeface="Calibri"/>
              </a:rPr>
              <a:t>References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3076958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752600"/>
            <a:ext cx="8686800" cy="4800600"/>
          </a:xfrm>
        </p:spPr>
        <p:txBody>
          <a:bodyPr/>
          <a:lstStyle/>
          <a:p>
            <a:r>
              <a:rPr lang="en-US" dirty="0">
                <a:solidFill>
                  <a:schemeClr val="tx1"/>
                </a:solidFill>
                <a:latin typeface="Times New Roman"/>
                <a:ea typeface="Calibri"/>
              </a:rPr>
              <a:t>Neglect and abuse of elderly adults have shocking data and is a national concern in the United States.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Neglect </a:t>
            </a:r>
            <a:r>
              <a:rPr lang="en-US" dirty="0">
                <a:solidFill>
                  <a:schemeClr val="tx1"/>
                </a:solidFill>
                <a:latin typeface="Times New Roman"/>
                <a:ea typeface="Calibri"/>
              </a:rPr>
              <a:t>is the failure of caregivers to provide essential services to the elderly.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Also</a:t>
            </a:r>
            <a:r>
              <a:rPr lang="en-US" dirty="0">
                <a:solidFill>
                  <a:schemeClr val="tx1"/>
                </a:solidFill>
                <a:latin typeface="Times New Roman"/>
                <a:ea typeface="Calibri"/>
              </a:rPr>
              <a:t>, it can be a failure by the elderly or dependent adult to practice self-care that other people can exercise (Simone et al. 2016).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 </a:t>
            </a:r>
            <a:r>
              <a:rPr lang="en-US" dirty="0">
                <a:solidFill>
                  <a:schemeClr val="tx1"/>
                </a:solidFill>
                <a:latin typeface="Times New Roman"/>
                <a:ea typeface="Calibri"/>
              </a:rPr>
              <a:t>custodians of the elderly can fail once or on multiple accession fail to provide the necessary care to the elderly adults.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This </a:t>
            </a:r>
            <a:r>
              <a:rPr lang="en-US" dirty="0">
                <a:solidFill>
                  <a:schemeClr val="tx1"/>
                </a:solidFill>
                <a:latin typeface="Times New Roman"/>
                <a:ea typeface="Calibri"/>
              </a:rPr>
              <a:t>may include failure to ensure personal hygiene of the elderly individual, failure to provide clothing, food or shelter to the individual or failure to provide medical; care to the elderly</a:t>
            </a:r>
            <a:endParaRPr lang="en-US" dirty="0">
              <a:solidFill>
                <a:schemeClr val="tx1"/>
              </a:solidFill>
            </a:endParaRPr>
          </a:p>
        </p:txBody>
      </p:sp>
      <p:sp>
        <p:nvSpPr>
          <p:cNvPr id="3" name="Title 2"/>
          <p:cNvSpPr>
            <a:spLocks noGrp="1"/>
          </p:cNvSpPr>
          <p:nvPr>
            <p:ph type="title"/>
          </p:nvPr>
        </p:nvSpPr>
        <p:spPr>
          <a:xfrm>
            <a:off x="457200" y="338328"/>
            <a:ext cx="8229600" cy="1109472"/>
          </a:xfrm>
        </p:spPr>
        <p:txBody>
          <a:bodyPr>
            <a:normAutofit fontScale="90000"/>
          </a:bodyPr>
          <a:lstStyle/>
          <a:p>
            <a:pPr>
              <a:lnSpc>
                <a:spcPct val="200000"/>
              </a:lnSpc>
              <a:spcBef>
                <a:spcPts val="0"/>
              </a:spcBef>
              <a:spcAft>
                <a:spcPts val="1000"/>
              </a:spcAft>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Introduction</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1031968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828800"/>
            <a:ext cx="8686800" cy="4800600"/>
          </a:xfrm>
        </p:spPr>
        <p:txBody>
          <a:bodyPr>
            <a:normAutofit fontScale="77500" lnSpcReduction="20000"/>
          </a:bodyPr>
          <a:lstStyle/>
          <a:p>
            <a:pPr marL="457200" marR="0" indent="-457200">
              <a:lnSpc>
                <a:spcPct val="200000"/>
              </a:lnSpc>
              <a:spcBef>
                <a:spcPts val="0"/>
              </a:spcBef>
              <a:spcAft>
                <a:spcPts val="0"/>
              </a:spcAft>
            </a:pPr>
            <a:r>
              <a:rPr lang="en-US" dirty="0" err="1">
                <a:solidFill>
                  <a:schemeClr val="tx1"/>
                </a:solidFill>
                <a:latin typeface="Times New Roman"/>
                <a:ea typeface="Calibri"/>
              </a:rPr>
              <a:t>Lachs</a:t>
            </a:r>
            <a:r>
              <a:rPr lang="en-US" dirty="0">
                <a:solidFill>
                  <a:schemeClr val="tx1"/>
                </a:solidFill>
                <a:latin typeface="Times New Roman"/>
                <a:ea typeface="Calibri"/>
              </a:rPr>
              <a:t>, M. S., &amp; </a:t>
            </a:r>
            <a:r>
              <a:rPr lang="en-US" dirty="0" err="1">
                <a:solidFill>
                  <a:schemeClr val="tx1"/>
                </a:solidFill>
                <a:latin typeface="Times New Roman"/>
                <a:ea typeface="Calibri"/>
              </a:rPr>
              <a:t>Pillemer</a:t>
            </a:r>
            <a:r>
              <a:rPr lang="en-US" dirty="0">
                <a:solidFill>
                  <a:schemeClr val="tx1"/>
                </a:solidFill>
                <a:latin typeface="Times New Roman"/>
                <a:ea typeface="Calibri"/>
              </a:rPr>
              <a:t>, K. A. (2015). Elder abuse. </a:t>
            </a:r>
            <a:r>
              <a:rPr lang="en-US" i="1" dirty="0">
                <a:solidFill>
                  <a:schemeClr val="tx1"/>
                </a:solidFill>
                <a:latin typeface="Times New Roman"/>
                <a:ea typeface="Calibri"/>
              </a:rPr>
              <a:t>New England Journal of Medicine</a:t>
            </a:r>
            <a:r>
              <a:rPr lang="en-US" dirty="0">
                <a:solidFill>
                  <a:schemeClr val="tx1"/>
                </a:solidFill>
                <a:latin typeface="Times New Roman"/>
                <a:ea typeface="Calibri"/>
              </a:rPr>
              <a:t>, </a:t>
            </a:r>
            <a:r>
              <a:rPr lang="en-US" i="1" dirty="0">
                <a:solidFill>
                  <a:schemeClr val="tx1"/>
                </a:solidFill>
                <a:latin typeface="Times New Roman"/>
                <a:ea typeface="Calibri"/>
              </a:rPr>
              <a:t>373</a:t>
            </a:r>
            <a:r>
              <a:rPr lang="en-US" dirty="0">
                <a:solidFill>
                  <a:schemeClr val="tx1"/>
                </a:solidFill>
                <a:latin typeface="Times New Roman"/>
                <a:ea typeface="Calibri"/>
              </a:rPr>
              <a:t>(20), 1947-1956.</a:t>
            </a:r>
          </a:p>
          <a:p>
            <a:pPr marL="457200" marR="0" indent="-457200">
              <a:lnSpc>
                <a:spcPct val="200000"/>
              </a:lnSpc>
              <a:spcBef>
                <a:spcPts val="0"/>
              </a:spcBef>
              <a:spcAft>
                <a:spcPts val="0"/>
              </a:spcAft>
            </a:pPr>
            <a:r>
              <a:rPr lang="en-US" dirty="0" err="1">
                <a:solidFill>
                  <a:schemeClr val="tx1"/>
                </a:solidFill>
                <a:latin typeface="Times New Roman"/>
                <a:ea typeface="Calibri"/>
              </a:rPr>
              <a:t>Luchetti</a:t>
            </a:r>
            <a:r>
              <a:rPr lang="en-US" dirty="0">
                <a:solidFill>
                  <a:schemeClr val="tx1"/>
                </a:solidFill>
                <a:latin typeface="Times New Roman"/>
                <a:ea typeface="Calibri"/>
              </a:rPr>
              <a:t>, M., </a:t>
            </a:r>
            <a:r>
              <a:rPr lang="en-US" dirty="0" err="1">
                <a:solidFill>
                  <a:schemeClr val="tx1"/>
                </a:solidFill>
                <a:latin typeface="Times New Roman"/>
                <a:ea typeface="Calibri"/>
              </a:rPr>
              <a:t>Terracciano</a:t>
            </a:r>
            <a:r>
              <a:rPr lang="en-US" dirty="0">
                <a:solidFill>
                  <a:schemeClr val="tx1"/>
                </a:solidFill>
                <a:latin typeface="Times New Roman"/>
                <a:ea typeface="Calibri"/>
              </a:rPr>
              <a:t>, A., Stephan, Y., &amp; </a:t>
            </a:r>
            <a:r>
              <a:rPr lang="en-US" dirty="0" err="1">
                <a:solidFill>
                  <a:schemeClr val="tx1"/>
                </a:solidFill>
                <a:latin typeface="Times New Roman"/>
                <a:ea typeface="Calibri"/>
              </a:rPr>
              <a:t>Sutin</a:t>
            </a:r>
            <a:r>
              <a:rPr lang="en-US" dirty="0">
                <a:solidFill>
                  <a:schemeClr val="tx1"/>
                </a:solidFill>
                <a:latin typeface="Times New Roman"/>
                <a:ea typeface="Calibri"/>
              </a:rPr>
              <a:t>, A. R. (2016). Personality and cognitive decline in older adults: Data from a longitudinal sample and meta-analysis. </a:t>
            </a:r>
            <a:r>
              <a:rPr lang="en-US" i="1" dirty="0">
                <a:solidFill>
                  <a:schemeClr val="tx1"/>
                </a:solidFill>
                <a:latin typeface="Times New Roman"/>
                <a:ea typeface="Calibri"/>
              </a:rPr>
              <a:t>Journals of Gerontology Series B: Psychological Sciences and Social Sciences</a:t>
            </a:r>
            <a:r>
              <a:rPr lang="en-US" dirty="0">
                <a:solidFill>
                  <a:schemeClr val="tx1"/>
                </a:solidFill>
                <a:latin typeface="Times New Roman"/>
                <a:ea typeface="Calibri"/>
              </a:rPr>
              <a:t>, </a:t>
            </a:r>
            <a:r>
              <a:rPr lang="en-US" i="1" dirty="0">
                <a:solidFill>
                  <a:schemeClr val="tx1"/>
                </a:solidFill>
                <a:latin typeface="Times New Roman"/>
                <a:ea typeface="Calibri"/>
              </a:rPr>
              <a:t>71</a:t>
            </a:r>
            <a:r>
              <a:rPr lang="en-US" dirty="0">
                <a:solidFill>
                  <a:schemeClr val="tx1"/>
                </a:solidFill>
                <a:latin typeface="Times New Roman"/>
                <a:ea typeface="Calibri"/>
              </a:rPr>
              <a:t>(4), 591-601.</a:t>
            </a:r>
          </a:p>
          <a:p>
            <a:pPr marL="457200" marR="0" indent="-457200">
              <a:lnSpc>
                <a:spcPct val="200000"/>
              </a:lnSpc>
              <a:spcBef>
                <a:spcPts val="0"/>
              </a:spcBef>
              <a:spcAft>
                <a:spcPts val="0"/>
              </a:spcAft>
            </a:pPr>
            <a:r>
              <a:rPr lang="en-US" dirty="0">
                <a:solidFill>
                  <a:schemeClr val="tx1"/>
                </a:solidFill>
                <a:latin typeface="Times New Roman"/>
                <a:ea typeface="Calibri"/>
              </a:rPr>
              <a:t>Simone, L., </a:t>
            </a:r>
            <a:r>
              <a:rPr lang="en-US" dirty="0" err="1">
                <a:solidFill>
                  <a:schemeClr val="tx1"/>
                </a:solidFill>
                <a:latin typeface="Times New Roman"/>
                <a:ea typeface="Calibri"/>
              </a:rPr>
              <a:t>Wettstein</a:t>
            </a:r>
            <a:r>
              <a:rPr lang="en-US" dirty="0">
                <a:solidFill>
                  <a:schemeClr val="tx1"/>
                </a:solidFill>
                <a:latin typeface="Times New Roman"/>
                <a:ea typeface="Calibri"/>
              </a:rPr>
              <a:t>, A., </a:t>
            </a:r>
            <a:r>
              <a:rPr lang="en-US" dirty="0" err="1">
                <a:solidFill>
                  <a:schemeClr val="tx1"/>
                </a:solidFill>
                <a:latin typeface="Times New Roman"/>
                <a:ea typeface="Calibri"/>
              </a:rPr>
              <a:t>Senn</a:t>
            </a:r>
            <a:r>
              <a:rPr lang="en-US" dirty="0">
                <a:solidFill>
                  <a:schemeClr val="tx1"/>
                </a:solidFill>
                <a:latin typeface="Times New Roman"/>
                <a:ea typeface="Calibri"/>
              </a:rPr>
              <a:t>, O., </a:t>
            </a:r>
            <a:r>
              <a:rPr lang="en-US" dirty="0" err="1">
                <a:solidFill>
                  <a:schemeClr val="tx1"/>
                </a:solidFill>
                <a:latin typeface="Times New Roman"/>
                <a:ea typeface="Calibri"/>
              </a:rPr>
              <a:t>Rosemann</a:t>
            </a:r>
            <a:r>
              <a:rPr lang="en-US" dirty="0">
                <a:solidFill>
                  <a:schemeClr val="tx1"/>
                </a:solidFill>
                <a:latin typeface="Times New Roman"/>
                <a:ea typeface="Calibri"/>
              </a:rPr>
              <a:t>, T., &amp; </a:t>
            </a:r>
            <a:r>
              <a:rPr lang="en-US" dirty="0" err="1">
                <a:solidFill>
                  <a:schemeClr val="tx1"/>
                </a:solidFill>
                <a:latin typeface="Times New Roman"/>
                <a:ea typeface="Calibri"/>
              </a:rPr>
              <a:t>Hasler</a:t>
            </a:r>
            <a:r>
              <a:rPr lang="en-US" dirty="0">
                <a:solidFill>
                  <a:schemeClr val="tx1"/>
                </a:solidFill>
                <a:latin typeface="Times New Roman"/>
                <a:ea typeface="Calibri"/>
              </a:rPr>
              <a:t>, S. (2016). Types of abuse and risk factors associated with elder abuse. </a:t>
            </a:r>
            <a:r>
              <a:rPr lang="en-US" i="1" dirty="0">
                <a:solidFill>
                  <a:schemeClr val="tx1"/>
                </a:solidFill>
                <a:latin typeface="Times New Roman"/>
                <a:ea typeface="Calibri"/>
              </a:rPr>
              <a:t>Swiss medical weekly</a:t>
            </a:r>
            <a:r>
              <a:rPr lang="en-US" dirty="0">
                <a:solidFill>
                  <a:schemeClr val="tx1"/>
                </a:solidFill>
                <a:latin typeface="Times New Roman"/>
                <a:ea typeface="Calibri"/>
              </a:rPr>
              <a:t>, </a:t>
            </a:r>
            <a:r>
              <a:rPr lang="en-US" i="1" dirty="0">
                <a:solidFill>
                  <a:schemeClr val="tx1"/>
                </a:solidFill>
                <a:latin typeface="Times New Roman"/>
                <a:ea typeface="Calibri"/>
              </a:rPr>
              <a:t>146</a:t>
            </a:r>
            <a:r>
              <a:rPr lang="en-US" dirty="0">
                <a:solidFill>
                  <a:schemeClr val="tx1"/>
                </a:solidFill>
                <a:latin typeface="Times New Roman"/>
                <a:ea typeface="Calibri"/>
              </a:rPr>
              <a:t>(0304</a:t>
            </a:r>
            <a:r>
              <a:rPr lang="en-US" dirty="0" smtClean="0">
                <a:solidFill>
                  <a:schemeClr val="tx1"/>
                </a:solidFill>
                <a:latin typeface="Times New Roman"/>
                <a:ea typeface="Calibri"/>
              </a:rPr>
              <a:t>).</a:t>
            </a:r>
            <a:r>
              <a:rPr lang="en-US" dirty="0">
                <a:solidFill>
                  <a:schemeClr val="tx1"/>
                </a:solidFill>
                <a:latin typeface="Times New Roman"/>
                <a:ea typeface="Calibri"/>
              </a:rPr>
              <a:t> </a:t>
            </a:r>
          </a:p>
          <a:p>
            <a:endParaRPr lang="en-US" dirty="0"/>
          </a:p>
        </p:txBody>
      </p:sp>
      <p:sp>
        <p:nvSpPr>
          <p:cNvPr id="3" name="Title 2"/>
          <p:cNvSpPr>
            <a:spLocks noGrp="1"/>
          </p:cNvSpPr>
          <p:nvPr>
            <p:ph type="title"/>
          </p:nvPr>
        </p:nvSpPr>
        <p:spPr/>
        <p:txBody>
          <a:bodyPr/>
          <a:lstStyle/>
          <a:p>
            <a:r>
              <a:rPr lang="en-US" dirty="0" smtClean="0"/>
              <a:t>Conti. </a:t>
            </a:r>
            <a:endParaRPr lang="en-US" dirty="0"/>
          </a:p>
        </p:txBody>
      </p:sp>
    </p:spTree>
    <p:extLst>
      <p:ext uri="{BB962C8B-B14F-4D97-AF65-F5344CB8AC3E}">
        <p14:creationId xmlns:p14="http://schemas.microsoft.com/office/powerpoint/2010/main" val="3821058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81200"/>
            <a:ext cx="8686799" cy="4648200"/>
          </a:xfrm>
        </p:spPr>
        <p:txBody>
          <a:bodyPr>
            <a:normAutofit fontScale="92500"/>
          </a:bodyPr>
          <a:lstStyle/>
          <a:p>
            <a:pPr marL="0" marR="0" indent="0" algn="ctr">
              <a:lnSpc>
                <a:spcPct val="200000"/>
              </a:lnSpc>
              <a:spcBef>
                <a:spcPts val="0"/>
              </a:spcBef>
              <a:spcAft>
                <a:spcPts val="0"/>
              </a:spcAft>
              <a:buNone/>
            </a:pPr>
            <a:r>
              <a:rPr lang="en-US" b="1" dirty="0">
                <a:solidFill>
                  <a:schemeClr val="tx1"/>
                </a:solidFill>
                <a:latin typeface="Times New Roman"/>
                <a:ea typeface="Calibri"/>
              </a:rPr>
              <a:t>Cognitive decline</a:t>
            </a:r>
            <a:endParaRPr lang="en-US" dirty="0">
              <a:solidFill>
                <a:schemeClr val="tx1"/>
              </a:solidFill>
              <a:latin typeface="Times New Roman"/>
              <a:ea typeface="Calibri"/>
            </a:endParaRPr>
          </a:p>
          <a:p>
            <a:r>
              <a:rPr lang="en-US" dirty="0">
                <a:solidFill>
                  <a:schemeClr val="tx1"/>
                </a:solidFill>
                <a:latin typeface="Times New Roman"/>
                <a:ea typeface="Calibri"/>
              </a:rPr>
              <a:t>Neglect and abuse of the elderly in society can cause problems to the individual</a:t>
            </a:r>
            <a:r>
              <a:rPr lang="en-US" dirty="0" smtClean="0">
                <a:solidFill>
                  <a:schemeClr val="tx1"/>
                </a:solidFill>
                <a:latin typeface="Times New Roman"/>
                <a:ea typeface="Calibri"/>
              </a:rPr>
              <a:t>.</a:t>
            </a:r>
          </a:p>
          <a:p>
            <a:r>
              <a:rPr lang="en-US" dirty="0" smtClean="0">
                <a:solidFill>
                  <a:schemeClr val="tx1"/>
                </a:solidFill>
                <a:latin typeface="Times New Roman"/>
                <a:ea typeface="Calibri"/>
              </a:rPr>
              <a:t> </a:t>
            </a:r>
            <a:r>
              <a:rPr lang="en-US" dirty="0">
                <a:solidFill>
                  <a:schemeClr val="tx1"/>
                </a:solidFill>
                <a:latin typeface="Times New Roman"/>
                <a:ea typeface="Calibri"/>
              </a:rPr>
              <a:t>Cognitive decline is common among the elderly and a common factor affecting neglect among the vulnerable elders in the community.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This </a:t>
            </a:r>
            <a:r>
              <a:rPr lang="en-US" dirty="0">
                <a:solidFill>
                  <a:schemeClr val="tx1"/>
                </a:solidFill>
                <a:latin typeface="Times New Roman"/>
                <a:ea typeface="Calibri"/>
              </a:rPr>
              <a:t>involves a reduction in memory, thinking and communication of the elder.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Cognitive </a:t>
            </a:r>
            <a:r>
              <a:rPr lang="en-US" dirty="0">
                <a:solidFill>
                  <a:schemeClr val="tx1"/>
                </a:solidFill>
                <a:latin typeface="Times New Roman"/>
                <a:ea typeface="Calibri"/>
              </a:rPr>
              <a:t>decline may range from mild impairment to severe impairments, that is, dementia.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Dementia </a:t>
            </a:r>
            <a:r>
              <a:rPr lang="en-US" dirty="0">
                <a:solidFill>
                  <a:schemeClr val="tx1"/>
                </a:solidFill>
                <a:latin typeface="Times New Roman"/>
                <a:ea typeface="Calibri"/>
              </a:rPr>
              <a:t>involves a series of mental impairments that affect the thinking, memory and communication of people. </a:t>
            </a:r>
            <a:endParaRPr lang="en-US" dirty="0">
              <a:solidFill>
                <a:schemeClr val="tx1"/>
              </a:solidFill>
            </a:endParaRPr>
          </a:p>
        </p:txBody>
      </p:sp>
      <p:sp>
        <p:nvSpPr>
          <p:cNvPr id="3" name="Title 2"/>
          <p:cNvSpPr>
            <a:spLocks noGrp="1"/>
          </p:cNvSpPr>
          <p:nvPr>
            <p:ph type="title"/>
          </p:nvPr>
        </p:nvSpPr>
        <p:spPr>
          <a:xfrm>
            <a:off x="457200" y="338328"/>
            <a:ext cx="8229600" cy="1414272"/>
          </a:xfrm>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Clinical </a:t>
            </a:r>
            <a:r>
              <a:rPr lang="en-US" b="1" dirty="0">
                <a:latin typeface="Times New Roman"/>
                <a:ea typeface="Calibri"/>
              </a:rPr>
              <a:t>issues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1634898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981200"/>
            <a:ext cx="8686800" cy="4343400"/>
          </a:xfrm>
        </p:spPr>
        <p:txBody>
          <a:bodyPr>
            <a:normAutofit lnSpcReduction="10000"/>
          </a:bodyPr>
          <a:lstStyle/>
          <a:p>
            <a:r>
              <a:rPr lang="en-US" dirty="0">
                <a:solidFill>
                  <a:schemeClr val="tx1"/>
                </a:solidFill>
                <a:latin typeface="Times New Roman"/>
                <a:ea typeface="Calibri"/>
              </a:rPr>
              <a:t>Depression is another issue that might result in neglect and abuse of the elderly in society.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Caregivers </a:t>
            </a:r>
            <a:r>
              <a:rPr lang="en-US" dirty="0">
                <a:solidFill>
                  <a:schemeClr val="tx1"/>
                </a:solidFill>
                <a:latin typeface="Times New Roman"/>
                <a:ea typeface="Calibri"/>
              </a:rPr>
              <a:t>have their stressing problems, which results in depression.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Older </a:t>
            </a:r>
            <a:r>
              <a:rPr lang="en-US" dirty="0">
                <a:solidFill>
                  <a:schemeClr val="tx1"/>
                </a:solidFill>
                <a:latin typeface="Times New Roman"/>
                <a:ea typeface="Calibri"/>
              </a:rPr>
              <a:t>adults have demanding needs that need to be addressed, and thus, if the caregiver is depressed, they may fail to handle them effectively.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Also</a:t>
            </a:r>
            <a:r>
              <a:rPr lang="en-US" dirty="0">
                <a:solidFill>
                  <a:schemeClr val="tx1"/>
                </a:solidFill>
                <a:latin typeface="Times New Roman"/>
                <a:ea typeface="Calibri"/>
              </a:rPr>
              <a:t>, the care giver's mental processes are destructed, and thus the person may fail to notice the presence of the older adult and therefore neglect him/her.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Depression </a:t>
            </a:r>
            <a:r>
              <a:rPr lang="en-US" dirty="0">
                <a:solidFill>
                  <a:schemeClr val="tx1"/>
                </a:solidFill>
                <a:latin typeface="Times New Roman"/>
                <a:ea typeface="Calibri"/>
              </a:rPr>
              <a:t>among the elderly is also common, and thus the person may fail to perform daily activities that result in individual care</a:t>
            </a:r>
            <a:r>
              <a:rPr lang="en-US" dirty="0">
                <a:latin typeface="Times New Roman"/>
                <a:ea typeface="Calibri"/>
              </a:rPr>
              <a:t>. </a:t>
            </a:r>
            <a:endParaRPr lang="en-US" dirty="0"/>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a:latin typeface="Times New Roman"/>
                <a:ea typeface="Calibri"/>
              </a:rPr>
              <a:t>Depression</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70212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905000"/>
            <a:ext cx="8686800" cy="4648200"/>
          </a:xfrm>
        </p:spPr>
        <p:txBody>
          <a:bodyPr/>
          <a:lstStyle/>
          <a:p>
            <a:r>
              <a:rPr lang="en-US" dirty="0">
                <a:solidFill>
                  <a:schemeClr val="tx1"/>
                </a:solidFill>
                <a:latin typeface="Times New Roman"/>
                <a:ea typeface="Calibri"/>
              </a:rPr>
              <a:t>Most of the older people live alone or only with the caregiver or their spouses.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Grown-up </a:t>
            </a:r>
            <a:r>
              <a:rPr lang="en-US" dirty="0">
                <a:solidFill>
                  <a:schemeClr val="tx1"/>
                </a:solidFill>
                <a:latin typeface="Times New Roman"/>
                <a:ea typeface="Calibri"/>
              </a:rPr>
              <a:t>children may find other places to settle and leave their elderly parents alone or employ caregivers.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As </a:t>
            </a:r>
            <a:r>
              <a:rPr lang="en-US" dirty="0">
                <a:solidFill>
                  <a:schemeClr val="tx1"/>
                </a:solidFill>
                <a:latin typeface="Times New Roman"/>
                <a:ea typeface="Calibri"/>
              </a:rPr>
              <a:t>such, there are no other people in their surroundings to deter any acts of abuse or neglect of the elderly.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 </a:t>
            </a:r>
            <a:r>
              <a:rPr lang="en-US" dirty="0">
                <a:solidFill>
                  <a:schemeClr val="tx1"/>
                </a:solidFill>
                <a:latin typeface="Times New Roman"/>
                <a:ea typeface="Calibri"/>
              </a:rPr>
              <a:t>decision to take care of the elderly is left in the hands of the caregiver or spouse and decides what to do with the older adult.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As </a:t>
            </a:r>
            <a:r>
              <a:rPr lang="en-US" dirty="0">
                <a:solidFill>
                  <a:schemeClr val="tx1"/>
                </a:solidFill>
                <a:latin typeface="Times New Roman"/>
                <a:ea typeface="Calibri"/>
              </a:rPr>
              <a:t>such, the caregiver may exploit or abuse the elderly because no one can witness the practice.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smtClean="0">
                <a:latin typeface="Times New Roman"/>
                <a:ea typeface="Calibri"/>
              </a:rPr>
              <a:t>Social </a:t>
            </a:r>
            <a:r>
              <a:rPr lang="en-US" b="1" dirty="0">
                <a:latin typeface="Times New Roman"/>
                <a:ea typeface="Calibri"/>
              </a:rPr>
              <a:t>isolation</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3730690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514600"/>
            <a:ext cx="8686799" cy="3886200"/>
          </a:xfrm>
        </p:spPr>
        <p:txBody>
          <a:bodyPr/>
          <a:lstStyle/>
          <a:p>
            <a:r>
              <a:rPr lang="en-US" dirty="0">
                <a:solidFill>
                  <a:schemeClr val="tx1"/>
                </a:solidFill>
                <a:latin typeface="Times New Roman"/>
                <a:ea typeface="Calibri"/>
              </a:rPr>
              <a:t>Like depression, anxiety causes mental unrest, and thus the normal functioning of the human brain is interfered with.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Anxiety </a:t>
            </a:r>
            <a:r>
              <a:rPr lang="en-US" dirty="0">
                <a:solidFill>
                  <a:schemeClr val="tx1"/>
                </a:solidFill>
                <a:latin typeface="Times New Roman"/>
                <a:ea typeface="Calibri"/>
              </a:rPr>
              <a:t>may be apprehension or fear of the outcome of the activities done by an individual.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When </a:t>
            </a:r>
            <a:r>
              <a:rPr lang="en-US" dirty="0">
                <a:solidFill>
                  <a:schemeClr val="tx1"/>
                </a:solidFill>
                <a:latin typeface="Times New Roman"/>
                <a:ea typeface="Calibri"/>
              </a:rPr>
              <a:t>one has stressing issues, the body responses to that stress by being anxious and thus, anxiety may be a stress response. </a:t>
            </a:r>
            <a:endParaRPr lang="en-US" dirty="0">
              <a:solidFill>
                <a:schemeClr val="tx1"/>
              </a:solidFill>
            </a:endParaRPr>
          </a:p>
        </p:txBody>
      </p:sp>
      <p:sp>
        <p:nvSpPr>
          <p:cNvPr id="3" name="Title 2"/>
          <p:cNvSpPr>
            <a:spLocks noGrp="1"/>
          </p:cNvSpPr>
          <p:nvPr>
            <p:ph type="title"/>
          </p:nvPr>
        </p:nvSpPr>
        <p:spPr>
          <a:xfrm>
            <a:off x="457200" y="338328"/>
            <a:ext cx="8229600" cy="1566672"/>
          </a:xfrm>
        </p:spPr>
        <p:txBody>
          <a:bodyPr>
            <a:normAutofit fontScale="90000"/>
          </a:bodyPr>
          <a:lstStyle/>
          <a:p>
            <a:pPr>
              <a:lnSpc>
                <a:spcPct val="200000"/>
              </a:lnSpc>
              <a:spcBef>
                <a:spcPts val="0"/>
              </a:spcBef>
            </a:pPr>
            <a:r>
              <a:rPr lang="en-US" b="1" dirty="0" smtClean="0">
                <a:latin typeface="Times New Roman"/>
                <a:ea typeface="Calibri"/>
              </a:rPr>
              <a:t/>
            </a:r>
            <a:br>
              <a:rPr lang="en-US" b="1" dirty="0" smtClean="0">
                <a:latin typeface="Times New Roman"/>
                <a:ea typeface="Calibri"/>
              </a:rPr>
            </a:br>
            <a:r>
              <a:rPr lang="en-US" b="1" dirty="0" smtClean="0">
                <a:latin typeface="Times New Roman"/>
                <a:ea typeface="Calibri"/>
              </a:rPr>
              <a:t>Anxiety</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3115058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362200"/>
            <a:ext cx="8686799" cy="4190999"/>
          </a:xfrm>
        </p:spPr>
        <p:txBody>
          <a:bodyPr/>
          <a:lstStyle/>
          <a:p>
            <a:r>
              <a:rPr lang="en-US" dirty="0">
                <a:solidFill>
                  <a:schemeClr val="tx1"/>
                </a:solidFill>
                <a:latin typeface="Times New Roman"/>
                <a:ea typeface="Calibri"/>
              </a:rPr>
              <a:t>Substance abuse involves a large intake of substance that results in an abnormality in the functioning of the human body.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Mainly </a:t>
            </a:r>
            <a:r>
              <a:rPr lang="en-US" dirty="0">
                <a:solidFill>
                  <a:schemeClr val="tx1"/>
                </a:solidFill>
                <a:latin typeface="Times New Roman"/>
                <a:ea typeface="Calibri"/>
              </a:rPr>
              <a:t>substance abuse consists of stimulating drugs that interfere with the normal functioning of the human mind and body.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Due </a:t>
            </a:r>
            <a:r>
              <a:rPr lang="en-US" dirty="0">
                <a:solidFill>
                  <a:schemeClr val="tx1"/>
                </a:solidFill>
                <a:latin typeface="Times New Roman"/>
                <a:ea typeface="Calibri"/>
              </a:rPr>
              <a:t>to these abnormalities, the person may fail to handle all the needs of the elderly or be unable to address the needs of the other person.</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tabLst>
                <a:tab pos="2114550" algn="l"/>
              </a:tabLst>
            </a:pPr>
            <a:r>
              <a:rPr lang="en-US" b="1" dirty="0">
                <a:latin typeface="Times New Roman"/>
                <a:ea typeface="Calibri"/>
              </a:rPr>
              <a:t>Substance abuse</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4104861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1" y="2209800"/>
            <a:ext cx="8610600" cy="4267200"/>
          </a:xfrm>
        </p:spPr>
        <p:txBody>
          <a:bodyPr/>
          <a:lstStyle/>
          <a:p>
            <a:r>
              <a:rPr lang="en-US" dirty="0">
                <a:solidFill>
                  <a:schemeClr val="tx1"/>
                </a:solidFill>
                <a:latin typeface="Times New Roman"/>
                <a:ea typeface="Calibri"/>
              </a:rPr>
              <a:t>Due to the problems caused by these issues, an older adult may sustain injuries in their body.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These </a:t>
            </a:r>
            <a:r>
              <a:rPr lang="en-US" dirty="0">
                <a:solidFill>
                  <a:schemeClr val="tx1"/>
                </a:solidFill>
                <a:latin typeface="Times New Roman"/>
                <a:ea typeface="Calibri"/>
              </a:rPr>
              <a:t>may be minor or major injuries depending on the degree of clinical issue.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Body </a:t>
            </a:r>
            <a:r>
              <a:rPr lang="en-US" dirty="0">
                <a:solidFill>
                  <a:schemeClr val="tx1"/>
                </a:solidFill>
                <a:latin typeface="Times New Roman"/>
                <a:ea typeface="Calibri"/>
              </a:rPr>
              <a:t>injuries such as scratches or bruises result from violence, and this may last for an extended period or short period, depending on the rate of occurrence of the problem.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If </a:t>
            </a:r>
            <a:r>
              <a:rPr lang="en-US" dirty="0">
                <a:solidFill>
                  <a:schemeClr val="tx1"/>
                </a:solidFill>
                <a:latin typeface="Times New Roman"/>
                <a:ea typeface="Calibri"/>
              </a:rPr>
              <a:t>it is repeated, the injuries may take a long to heal</a:t>
            </a:r>
            <a:r>
              <a:rPr lang="en-US" dirty="0">
                <a:latin typeface="Times New Roman"/>
                <a:ea typeface="Calibri"/>
              </a:rPr>
              <a:t>. </a:t>
            </a:r>
            <a:endParaRPr lang="en-US" dirty="0"/>
          </a:p>
        </p:txBody>
      </p:sp>
      <p:sp>
        <p:nvSpPr>
          <p:cNvPr id="3" name="Title 2"/>
          <p:cNvSpPr>
            <a:spLocks noGrp="1"/>
          </p:cNvSpPr>
          <p:nvPr>
            <p:ph type="title"/>
          </p:nvPr>
        </p:nvSpPr>
        <p:spPr/>
        <p:txBody>
          <a:bodyPr>
            <a:normAutofit fontScale="90000"/>
          </a:bodyPr>
          <a:lstStyle/>
          <a:p>
            <a:pPr>
              <a:lnSpc>
                <a:spcPct val="200000"/>
              </a:lnSpc>
              <a:spcBef>
                <a:spcPts val="0"/>
              </a:spcBef>
            </a:pPr>
            <a:r>
              <a:rPr lang="en-US" sz="4000" b="1" dirty="0" smtClean="0">
                <a:latin typeface="Times New Roman"/>
                <a:ea typeface="Calibri"/>
              </a:rPr>
              <a:t/>
            </a:r>
            <a:br>
              <a:rPr lang="en-US" sz="4000" b="1" dirty="0" smtClean="0">
                <a:latin typeface="Times New Roman"/>
                <a:ea typeface="Calibri"/>
              </a:rPr>
            </a:br>
            <a:r>
              <a:rPr lang="en-US" sz="4000" b="1" dirty="0" smtClean="0">
                <a:latin typeface="Times New Roman"/>
                <a:ea typeface="Calibri"/>
              </a:rPr>
              <a:t>Physical </a:t>
            </a:r>
            <a:r>
              <a:rPr lang="en-US" sz="4000" b="1" dirty="0">
                <a:latin typeface="Times New Roman"/>
                <a:ea typeface="Calibri"/>
              </a:rPr>
              <a:t>consequences of clinical issues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389777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981200"/>
            <a:ext cx="8610599" cy="4571999"/>
          </a:xfrm>
        </p:spPr>
        <p:txBody>
          <a:bodyPr/>
          <a:lstStyle/>
          <a:p>
            <a:r>
              <a:rPr lang="en-US" dirty="0">
                <a:solidFill>
                  <a:schemeClr val="tx1"/>
                </a:solidFill>
                <a:latin typeface="Times New Roman"/>
                <a:ea typeface="Calibri"/>
              </a:rPr>
              <a:t>Clinical issues such as anxiety, cognitive decline, and depression are associated with psychological distress and self-beliefs.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In </a:t>
            </a:r>
            <a:r>
              <a:rPr lang="en-US" dirty="0">
                <a:solidFill>
                  <a:schemeClr val="tx1"/>
                </a:solidFill>
                <a:latin typeface="Times New Roman"/>
                <a:ea typeface="Calibri"/>
              </a:rPr>
              <a:t>most cases, those who experience stress, depression and cognitive decline do not believe in their abilities and thus perceive themselves as weak.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Also</a:t>
            </a:r>
            <a:r>
              <a:rPr lang="en-US" dirty="0">
                <a:solidFill>
                  <a:schemeClr val="tx1"/>
                </a:solidFill>
                <a:latin typeface="Times New Roman"/>
                <a:ea typeface="Calibri"/>
              </a:rPr>
              <a:t>, they become hopeless and cannot project their future. </a:t>
            </a:r>
            <a:endParaRPr lang="en-US" dirty="0" smtClean="0">
              <a:solidFill>
                <a:schemeClr val="tx1"/>
              </a:solidFill>
              <a:latin typeface="Times New Roman"/>
              <a:ea typeface="Calibri"/>
            </a:endParaRPr>
          </a:p>
          <a:p>
            <a:r>
              <a:rPr lang="en-US" dirty="0" smtClean="0">
                <a:solidFill>
                  <a:schemeClr val="tx1"/>
                </a:solidFill>
                <a:latin typeface="Times New Roman"/>
                <a:ea typeface="Calibri"/>
              </a:rPr>
              <a:t>They </a:t>
            </a:r>
            <a:r>
              <a:rPr lang="en-US" dirty="0">
                <a:solidFill>
                  <a:schemeClr val="tx1"/>
                </a:solidFill>
                <a:latin typeface="Times New Roman"/>
                <a:ea typeface="Calibri"/>
              </a:rPr>
              <a:t>fear that the future might be worse and therefore lose life in life. </a:t>
            </a:r>
            <a:endParaRPr lang="en-US" dirty="0">
              <a:solidFill>
                <a:schemeClr val="tx1"/>
              </a:solidFill>
            </a:endParaRPr>
          </a:p>
        </p:txBody>
      </p:sp>
      <p:sp>
        <p:nvSpPr>
          <p:cNvPr id="3" name="Title 2"/>
          <p:cNvSpPr>
            <a:spLocks noGrp="1"/>
          </p:cNvSpPr>
          <p:nvPr>
            <p:ph type="title"/>
          </p:nvPr>
        </p:nvSpPr>
        <p:spPr/>
        <p:txBody>
          <a:bodyPr>
            <a:normAutofit fontScale="90000"/>
          </a:bodyPr>
          <a:lstStyle/>
          <a:p>
            <a:pPr>
              <a:lnSpc>
                <a:spcPct val="200000"/>
              </a:lnSpc>
              <a:spcBef>
                <a:spcPts val="0"/>
              </a:spcBef>
            </a:pPr>
            <a:r>
              <a:rPr lang="en-US" b="1" dirty="0">
                <a:latin typeface="Times New Roman"/>
                <a:ea typeface="Calibri"/>
              </a:rPr>
              <a:t>Emotional consequences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0996686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53</TotalTime>
  <Words>2671</Words>
  <Application>Microsoft Office PowerPoint</Application>
  <PresentationFormat>On-screen Show (4:3)</PresentationFormat>
  <Paragraphs>140</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Waveform</vt:lpstr>
      <vt:lpstr>Title page </vt:lpstr>
      <vt:lpstr> Introduction </vt:lpstr>
      <vt:lpstr> Clinical issues </vt:lpstr>
      <vt:lpstr>Depression </vt:lpstr>
      <vt:lpstr>Social isolation </vt:lpstr>
      <vt:lpstr> Anxiety </vt:lpstr>
      <vt:lpstr>Substance abuse </vt:lpstr>
      <vt:lpstr> Physical consequences of clinical issues </vt:lpstr>
      <vt:lpstr>Emotional consequences </vt:lpstr>
      <vt:lpstr> Cognitive consequences </vt:lpstr>
      <vt:lpstr> Spiritual consequences </vt:lpstr>
      <vt:lpstr> Forms of abuse </vt:lpstr>
      <vt:lpstr> Sexual abuse </vt:lpstr>
      <vt:lpstr>Warning signs of abuse </vt:lpstr>
      <vt:lpstr> Sexual abuse </vt:lpstr>
      <vt:lpstr>Reporting abuse and neglect</vt:lpstr>
      <vt:lpstr>Conti. </vt:lpstr>
      <vt:lpstr> Conclusion </vt:lpstr>
      <vt:lpstr>References </vt:lpstr>
      <vt:lpstr>Conti.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 </dc:title>
  <dc:creator>Windows User</dc:creator>
  <cp:lastModifiedBy>Windows User</cp:lastModifiedBy>
  <cp:revision>30</cp:revision>
  <dcterms:created xsi:type="dcterms:W3CDTF">2021-04-19T22:04:21Z</dcterms:created>
  <dcterms:modified xsi:type="dcterms:W3CDTF">2021-04-19T22:58:11Z</dcterms:modified>
</cp:coreProperties>
</file>